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notesSlides/notesSlide1.xml" ContentType="application/vnd.openxmlformats-officedocument.presentationml.notesSlide+xml"/>
  <Override PartName="/ppt/comments/comment4.xml" ContentType="application/vnd.openxmlformats-officedocument.presentationml.comments+xml"/>
  <Override PartName="/ppt/notesSlides/notesSlide2.xml" ContentType="application/vnd.openxmlformats-officedocument.presentationml.notesSlide+xml"/>
  <Override PartName="/ppt/comments/comment5.xml" ContentType="application/vnd.openxmlformats-officedocument.presentationml.comment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handoutMasterIdLst>
    <p:handoutMasterId r:id="rId21"/>
  </p:handoutMasterIdLst>
  <p:sldIdLst>
    <p:sldId id="256" r:id="rId2"/>
    <p:sldId id="284" r:id="rId3"/>
    <p:sldId id="292" r:id="rId4"/>
    <p:sldId id="294" r:id="rId5"/>
    <p:sldId id="295" r:id="rId6"/>
    <p:sldId id="293" r:id="rId7"/>
    <p:sldId id="283" r:id="rId8"/>
    <p:sldId id="280" r:id="rId9"/>
    <p:sldId id="279" r:id="rId10"/>
    <p:sldId id="281" r:id="rId11"/>
    <p:sldId id="278" r:id="rId12"/>
    <p:sldId id="286" r:id="rId13"/>
    <p:sldId id="296" r:id="rId14"/>
    <p:sldId id="291" r:id="rId15"/>
    <p:sldId id="287" r:id="rId16"/>
    <p:sldId id="288" r:id="rId17"/>
    <p:sldId id="289" r:id="rId18"/>
    <p:sldId id="261"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e-Pierre LAVOILLOTTE" initials="ML" lastIdx="7" clrIdx="0">
    <p:extLst>
      <p:ext uri="{19B8F6BF-5375-455C-9EA6-DF929625EA0E}">
        <p15:presenceInfo xmlns:p15="http://schemas.microsoft.com/office/powerpoint/2012/main" userId="S-1-5-21-2526737775-1584707105-116193883-84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00"/>
    <p:restoredTop sz="96327"/>
  </p:normalViewPr>
  <p:slideViewPr>
    <p:cSldViewPr snapToGrid="0" snapToObjects="1">
      <p:cViewPr varScale="1">
        <p:scale>
          <a:sx n="103" d="100"/>
          <a:sy n="103" d="100"/>
        </p:scale>
        <p:origin x="834"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79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3-15T09:14:34.032" idx="1">
    <p:pos x="10" y="10"/>
    <p:text>points seront abordés : statuts, responsabilités et assurance mais attention à la gestion de l'association, compta notamment, la grestion des bénévoles, ...</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3-03-15T09:38:25.066" idx="5">
    <p:pos x="3057" y="886"/>
    <p:text>les statuts peuvent être complétés par un RI</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3-03-15T09:15:37.060" idx="2">
    <p:pos x="10" y="10"/>
    <p:text>nombreuses hypothèses ooù la respons de l'association peut être mise ne cause RC non abordée ici  : non apposition d'un logo, non respect des clauses d'un contrat d epartenariat, ...</p:text>
    <p:extLst>
      <p:ext uri="{C676402C-5697-4E1C-873F-D02D1690AC5C}">
        <p15:threadingInfo xmlns:p15="http://schemas.microsoft.com/office/powerpoint/2012/main" timeZoneBias="-6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3-03-15T09:58:58.173" idx="6">
    <p:pos x="6175" y="1169"/>
    <p:text>Au delà de la responsabilité de l’association en tant que personne morale, les dirigeants engagent également leur responsabilité dans le cadre de leurs activités associatives – ils sont responsables des fautes volontaires et des négligences qu’ils ont commises durant leur mandat dès lors que ces fautes ont causé un préjudice à l’association. Les dirigeants sont les responsables membres du conseil d’administration ou de l’instance dirigeante de l’association, mais aussi, le cas échéant, les personnes qui, dans les faits, dirigent l’association (dirigeants de fait).</p:text>
    <p:extLst>
      <p:ext uri="{C676402C-5697-4E1C-873F-D02D1690AC5C}">
        <p15:threadingInfo xmlns:p15="http://schemas.microsoft.com/office/powerpoint/2012/main" timeZoneBias="-6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3-03-15T10:07:55.485" idx="7">
    <p:pos x="2215" y="476"/>
    <p:text>L’assurance Association étudiante
Comme toute association loi 1901, une association étudiante a l’obligation légale d’assurer la sécurité des biens et des personnes sous sa garde. Cela s’avère particulièrement capital lors de l’organisation d’une soirée, au cours de laquelle de nombreux débordements peuvent survenir et causer des dommages. La souscription d’une assurance association étudiante à titre préventif est fortement conseillée.
La responsabilité de l’association pourrait par exemple être engagée en cas de bagarres, de vols d’effets personnels dans les vestiaires, de casse et dégradations sur le matériel… Si la faute de l’association est prouvée, elle sera alors contrainte de réparer le préjudice subi, ce qui peut représenter une charge financière conséquente.
Mais la responsabilité de l’association peut être aussi mise en cause pour des incidents et dégâts occasionnés suite à l’organisation de la soirée. S’il advenait qu’un participant était victime d’un accident en sortant de soirée pour cause de conduite en état d’ébriété, l’association devra prouver que toutes les garanties de sécurité ont été mises en place (distribution d’alcootest, poste de secours…). Dans le cas contraire, ce sera l’assurance contractée qui se chargera d’indemniser la victime.</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9958AD2-49FC-4359-994E-52C1CBB52F77}" type="datetimeFigureOut">
              <a:rPr lang="fr-FR" smtClean="0"/>
              <a:t>06/02/2026</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D865255-1AE9-418B-BE03-5D82C9AD178F}" type="slidenum">
              <a:rPr lang="fr-FR" smtClean="0"/>
              <a:t>‹N°›</a:t>
            </a:fld>
            <a:endParaRPr lang="fr-FR"/>
          </a:p>
        </p:txBody>
      </p:sp>
    </p:spTree>
    <p:extLst>
      <p:ext uri="{BB962C8B-B14F-4D97-AF65-F5344CB8AC3E}">
        <p14:creationId xmlns:p14="http://schemas.microsoft.com/office/powerpoint/2010/main" val="1169042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632A67-E29F-BB4F-BAA7-609A0EAC8ACA}" type="datetimeFigureOut">
              <a:rPr lang="fr-FR" smtClean="0"/>
              <a:t>06/02/2026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EEFDBA-75DB-CB46-AC9E-CD4BFE7142FA}" type="slidenum">
              <a:rPr lang="fr-FR" smtClean="0"/>
              <a:t>‹N°›</a:t>
            </a:fld>
            <a:endParaRPr lang="fr-FR"/>
          </a:p>
        </p:txBody>
      </p:sp>
    </p:spTree>
    <p:extLst>
      <p:ext uri="{BB962C8B-B14F-4D97-AF65-F5344CB8AC3E}">
        <p14:creationId xmlns:p14="http://schemas.microsoft.com/office/powerpoint/2010/main" val="1169999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 dirigeant peut être tenu responsable</a:t>
            </a:r>
            <a:r>
              <a:rPr lang="fr-FR" baseline="0" dirty="0"/>
              <a:t> des dettes de son asso dans 2 cas : 1) il s’est porté caution de </a:t>
            </a:r>
            <a:r>
              <a:rPr lang="fr-FR" baseline="0" dirty="0" err="1"/>
              <a:t>l’asso</a:t>
            </a:r>
            <a:r>
              <a:rPr lang="fr-FR" baseline="0" dirty="0"/>
              <a:t> ; 2) faute de gestion ayant contribué aux dettes</a:t>
            </a:r>
            <a:endParaRPr lang="fr-FR" dirty="0"/>
          </a:p>
        </p:txBody>
      </p:sp>
      <p:sp>
        <p:nvSpPr>
          <p:cNvPr id="4" name="Espace réservé du numéro de diapositive 3"/>
          <p:cNvSpPr>
            <a:spLocks noGrp="1"/>
          </p:cNvSpPr>
          <p:nvPr>
            <p:ph type="sldNum" sz="quarter" idx="10"/>
          </p:nvPr>
        </p:nvSpPr>
        <p:spPr/>
        <p:txBody>
          <a:bodyPr/>
          <a:lstStyle/>
          <a:p>
            <a:fld id="{70EEFDBA-75DB-CB46-AC9E-CD4BFE7142FA}" type="slidenum">
              <a:rPr lang="fr-FR" smtClean="0"/>
              <a:t>11</a:t>
            </a:fld>
            <a:endParaRPr lang="fr-FR"/>
          </a:p>
        </p:txBody>
      </p:sp>
    </p:spTree>
    <p:extLst>
      <p:ext uri="{BB962C8B-B14F-4D97-AF65-F5344CB8AC3E}">
        <p14:creationId xmlns:p14="http://schemas.microsoft.com/office/powerpoint/2010/main" val="3118995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Note : il est impossible de s’assurer pour la responsabilité pénale</a:t>
            </a:r>
          </a:p>
        </p:txBody>
      </p:sp>
      <p:sp>
        <p:nvSpPr>
          <p:cNvPr id="4" name="Espace réservé du numéro de diapositive 3"/>
          <p:cNvSpPr>
            <a:spLocks noGrp="1"/>
          </p:cNvSpPr>
          <p:nvPr>
            <p:ph type="sldNum" sz="quarter" idx="10"/>
          </p:nvPr>
        </p:nvSpPr>
        <p:spPr/>
        <p:txBody>
          <a:bodyPr/>
          <a:lstStyle/>
          <a:p>
            <a:fld id="{70EEFDBA-75DB-CB46-AC9E-CD4BFE7142FA}" type="slidenum">
              <a:rPr lang="fr-FR" smtClean="0"/>
              <a:t>15</a:t>
            </a:fld>
            <a:endParaRPr lang="fr-FR"/>
          </a:p>
        </p:txBody>
      </p:sp>
    </p:spTree>
    <p:extLst>
      <p:ext uri="{BB962C8B-B14F-4D97-AF65-F5344CB8AC3E}">
        <p14:creationId xmlns:p14="http://schemas.microsoft.com/office/powerpoint/2010/main" val="2572007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3 principes à respecter : </a:t>
            </a:r>
          </a:p>
          <a:p>
            <a:pPr marL="171450" indent="-171450">
              <a:buFontTx/>
              <a:buChar char="-"/>
            </a:pPr>
            <a:r>
              <a:rPr lang="fr-FR" dirty="0"/>
              <a:t>Décrire de façon détaillée toutes les activités de </a:t>
            </a:r>
            <a:r>
              <a:rPr lang="fr-FR" dirty="0" err="1"/>
              <a:t>l’asso</a:t>
            </a:r>
            <a:r>
              <a:rPr lang="fr-FR" dirty="0"/>
              <a:t> (habituelles et exceptionnelles)</a:t>
            </a:r>
          </a:p>
          <a:p>
            <a:pPr marL="171450" indent="-171450">
              <a:buFontTx/>
              <a:buChar char="-"/>
            </a:pPr>
            <a:r>
              <a:rPr lang="fr-FR" dirty="0"/>
              <a:t>Déclarer toute activité nouvelle à votre assureur</a:t>
            </a:r>
          </a:p>
          <a:p>
            <a:pPr marL="171450" indent="-171450">
              <a:buFontTx/>
              <a:buChar char="-"/>
            </a:pPr>
            <a:r>
              <a:rPr lang="fr-FR" dirty="0"/>
              <a:t>Vérifier que votre contrat est en adéquation</a:t>
            </a:r>
            <a:r>
              <a:rPr lang="fr-FR" baseline="0" dirty="0"/>
              <a:t> avec les risques </a:t>
            </a:r>
            <a:endParaRPr lang="fr-FR" dirty="0"/>
          </a:p>
        </p:txBody>
      </p:sp>
      <p:sp>
        <p:nvSpPr>
          <p:cNvPr id="4" name="Espace réservé du numéro de diapositive 3"/>
          <p:cNvSpPr>
            <a:spLocks noGrp="1"/>
          </p:cNvSpPr>
          <p:nvPr>
            <p:ph type="sldNum" sz="quarter" idx="10"/>
          </p:nvPr>
        </p:nvSpPr>
        <p:spPr/>
        <p:txBody>
          <a:bodyPr/>
          <a:lstStyle/>
          <a:p>
            <a:fld id="{70EEFDBA-75DB-CB46-AC9E-CD4BFE7142FA}" type="slidenum">
              <a:rPr lang="fr-FR" smtClean="0"/>
              <a:t>17</a:t>
            </a:fld>
            <a:endParaRPr lang="fr-FR"/>
          </a:p>
        </p:txBody>
      </p:sp>
    </p:spTree>
    <p:extLst>
      <p:ext uri="{BB962C8B-B14F-4D97-AF65-F5344CB8AC3E}">
        <p14:creationId xmlns:p14="http://schemas.microsoft.com/office/powerpoint/2010/main" val="39206017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4CBD4369-441B-124C-A3E1-51E4ED06413A}"/>
              </a:ext>
            </a:extLst>
          </p:cNvPr>
          <p:cNvPicPr>
            <a:picLocks noChangeAspect="1"/>
          </p:cNvPicPr>
          <p:nvPr userDrawn="1"/>
        </p:nvPicPr>
        <p:blipFill rotWithShape="1">
          <a:blip r:embed="rId2"/>
          <a:srcRect l="11088" t="-1527" r="53036" b="15097"/>
          <a:stretch/>
        </p:blipFill>
        <p:spPr>
          <a:xfrm>
            <a:off x="-24063" y="1498225"/>
            <a:ext cx="4392516" cy="5371808"/>
          </a:xfrm>
          <a:prstGeom prst="rect">
            <a:avLst/>
          </a:prstGeom>
        </p:spPr>
      </p:pic>
      <p:pic>
        <p:nvPicPr>
          <p:cNvPr id="7" name="Image 6">
            <a:extLst>
              <a:ext uri="{FF2B5EF4-FFF2-40B4-BE49-F238E27FC236}">
                <a16:creationId xmlns:a16="http://schemas.microsoft.com/office/drawing/2014/main" id="{4CBD4369-441B-124C-A3E1-51E4ED06413A}"/>
              </a:ext>
            </a:extLst>
          </p:cNvPr>
          <p:cNvPicPr>
            <a:picLocks noChangeAspect="1"/>
          </p:cNvPicPr>
          <p:nvPr userDrawn="1"/>
        </p:nvPicPr>
        <p:blipFill rotWithShape="1">
          <a:blip r:embed="rId2"/>
          <a:srcRect l="49363" t="5591" r="14075" b="9859"/>
          <a:stretch/>
        </p:blipFill>
        <p:spPr>
          <a:xfrm>
            <a:off x="6342610" y="0"/>
            <a:ext cx="5842301" cy="6858000"/>
          </a:xfrm>
          <a:prstGeom prst="rect">
            <a:avLst/>
          </a:prstGeom>
        </p:spPr>
      </p:pic>
      <p:sp>
        <p:nvSpPr>
          <p:cNvPr id="2" name="Titre 1">
            <a:extLst>
              <a:ext uri="{FF2B5EF4-FFF2-40B4-BE49-F238E27FC236}">
                <a16:creationId xmlns:a16="http://schemas.microsoft.com/office/drawing/2014/main" id="{F4A9883A-B293-8F4F-92F5-9F2F58658221}"/>
              </a:ext>
            </a:extLst>
          </p:cNvPr>
          <p:cNvSpPr>
            <a:spLocks noGrp="1"/>
          </p:cNvSpPr>
          <p:nvPr>
            <p:ph type="ctrTitle" hasCustomPrompt="1"/>
          </p:nvPr>
        </p:nvSpPr>
        <p:spPr>
          <a:xfrm>
            <a:off x="1130301" y="2777200"/>
            <a:ext cx="7086600" cy="1655763"/>
          </a:xfrm>
        </p:spPr>
        <p:txBody>
          <a:bodyPr anchor="b">
            <a:normAutofit/>
          </a:bodyPr>
          <a:lstStyle>
            <a:lvl1pPr algn="l">
              <a:defRPr sz="5000" spc="300">
                <a:solidFill>
                  <a:schemeClr val="tx1"/>
                </a:solidFill>
              </a:defRPr>
            </a:lvl1pPr>
          </a:lstStyle>
          <a:p>
            <a:r>
              <a:rPr lang="fr-FR" dirty="0"/>
              <a:t>MODIFIEZ LE STYLE DU TITRE</a:t>
            </a:r>
          </a:p>
        </p:txBody>
      </p:sp>
      <p:sp>
        <p:nvSpPr>
          <p:cNvPr id="3" name="Sous-titre 2">
            <a:extLst>
              <a:ext uri="{FF2B5EF4-FFF2-40B4-BE49-F238E27FC236}">
                <a16:creationId xmlns:a16="http://schemas.microsoft.com/office/drawing/2014/main" id="{D108C878-2A10-4E4F-B62D-3E70023E982D}"/>
              </a:ext>
            </a:extLst>
          </p:cNvPr>
          <p:cNvSpPr>
            <a:spLocks noGrp="1"/>
          </p:cNvSpPr>
          <p:nvPr>
            <p:ph type="subTitle" idx="1"/>
          </p:nvPr>
        </p:nvSpPr>
        <p:spPr>
          <a:xfrm>
            <a:off x="838201" y="4676139"/>
            <a:ext cx="9144000" cy="967449"/>
          </a:xfrm>
        </p:spPr>
        <p:txBody>
          <a:bodyPr/>
          <a:lstStyle>
            <a:lvl1pPr marL="0" indent="0" algn="l">
              <a:buNone/>
              <a:defRPr sz="2400">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4" name="Espace réservé de la date 3">
            <a:extLst>
              <a:ext uri="{FF2B5EF4-FFF2-40B4-BE49-F238E27FC236}">
                <a16:creationId xmlns:a16="http://schemas.microsoft.com/office/drawing/2014/main" id="{C8A71F8C-0D91-AA4D-B56E-1005263195B9}"/>
              </a:ext>
            </a:extLst>
          </p:cNvPr>
          <p:cNvSpPr>
            <a:spLocks noGrp="1"/>
          </p:cNvSpPr>
          <p:nvPr>
            <p:ph type="dt" sz="half" idx="10"/>
          </p:nvPr>
        </p:nvSpPr>
        <p:spPr>
          <a:xfrm>
            <a:off x="838201" y="6343649"/>
            <a:ext cx="2743200" cy="365125"/>
          </a:xfrm>
        </p:spPr>
        <p:txBody>
          <a:bodyPr/>
          <a:lstStyle>
            <a:lvl1pPr>
              <a:defRPr sz="1200">
                <a:solidFill>
                  <a:schemeClr val="tx1"/>
                </a:solidFill>
                <a:latin typeface="Arial" panose="020B0604020202020204" pitchFamily="34" charset="0"/>
                <a:cs typeface="Arial" panose="020B0604020202020204" pitchFamily="34" charset="0"/>
              </a:defRPr>
            </a:lvl1pPr>
          </a:lstStyle>
          <a:p>
            <a:fld id="{5A469DEB-DF5C-C54D-BF94-BCE2EB6DB2ED}" type="datetime1">
              <a:rPr lang="fr-FR" smtClean="0"/>
              <a:t>06/02/2026</a:t>
            </a:fld>
            <a:endParaRPr lang="fr-FR" dirty="0"/>
          </a:p>
        </p:txBody>
      </p:sp>
      <p:sp>
        <p:nvSpPr>
          <p:cNvPr id="5" name="Espace réservé du pied de page 4">
            <a:extLst>
              <a:ext uri="{FF2B5EF4-FFF2-40B4-BE49-F238E27FC236}">
                <a16:creationId xmlns:a16="http://schemas.microsoft.com/office/drawing/2014/main" id="{3F03DFE6-853F-8144-9547-E5EB377E5160}"/>
              </a:ext>
            </a:extLst>
          </p:cNvPr>
          <p:cNvSpPr>
            <a:spLocks noGrp="1"/>
          </p:cNvSpPr>
          <p:nvPr>
            <p:ph type="ftr" sz="quarter" idx="11"/>
          </p:nvPr>
        </p:nvSpPr>
        <p:spPr/>
        <p:txBody>
          <a:bodyPr/>
          <a:lstStyle>
            <a:lvl1pPr>
              <a:defRPr>
                <a:solidFill>
                  <a:schemeClr val="tx1"/>
                </a:solidFill>
                <a:latin typeface="Arial" panose="020B0604020202020204" pitchFamily="34" charset="0"/>
                <a:cs typeface="Arial" panose="020B0604020202020204" pitchFamily="34" charset="0"/>
              </a:defRPr>
            </a:lvl1pPr>
          </a:lstStyle>
          <a:p>
            <a:r>
              <a:rPr lang="fr-FR" dirty="0"/>
              <a:t>L'Institut Agro Dijon - Présentation</a:t>
            </a:r>
          </a:p>
        </p:txBody>
      </p:sp>
      <p:sp>
        <p:nvSpPr>
          <p:cNvPr id="6" name="Espace réservé du numéro de diapositive 5">
            <a:extLst>
              <a:ext uri="{FF2B5EF4-FFF2-40B4-BE49-F238E27FC236}">
                <a16:creationId xmlns:a16="http://schemas.microsoft.com/office/drawing/2014/main" id="{E5E8CE91-C390-4C4B-91CE-4CAEB8C8EFB0}"/>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E43F4A00-CEAE-5648-85CC-DAB34D7CE8D6}" type="slidenum">
              <a:rPr lang="fr-FR" smtClean="0"/>
              <a:pPr/>
              <a:t>‹N°›</a:t>
            </a:fld>
            <a:endParaRPr lang="fr-FR" dirty="0"/>
          </a:p>
        </p:txBody>
      </p:sp>
      <p:cxnSp>
        <p:nvCxnSpPr>
          <p:cNvPr id="9" name="Connecteur droit 8">
            <a:extLst>
              <a:ext uri="{FF2B5EF4-FFF2-40B4-BE49-F238E27FC236}">
                <a16:creationId xmlns:a16="http://schemas.microsoft.com/office/drawing/2014/main" id="{8692813D-C7CF-F044-86E4-047022A8F24D}"/>
              </a:ext>
            </a:extLst>
          </p:cNvPr>
          <p:cNvCxnSpPr/>
          <p:nvPr userDrawn="1"/>
        </p:nvCxnSpPr>
        <p:spPr>
          <a:xfrm>
            <a:off x="971508" y="3110891"/>
            <a:ext cx="0" cy="1123406"/>
          </a:xfrm>
          <a:prstGeom prst="line">
            <a:avLst/>
          </a:prstGeom>
          <a:ln w="44450"/>
        </p:spPr>
        <p:style>
          <a:lnRef idx="3">
            <a:schemeClr val="dk1"/>
          </a:lnRef>
          <a:fillRef idx="0">
            <a:schemeClr val="dk1"/>
          </a:fillRef>
          <a:effectRef idx="2">
            <a:schemeClr val="dk1"/>
          </a:effectRef>
          <a:fontRef idx="minor">
            <a:schemeClr val="tx1"/>
          </a:fontRef>
        </p:style>
      </p:cxnSp>
      <p:pic>
        <p:nvPicPr>
          <p:cNvPr id="8" name="Imag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8729" y="287600"/>
            <a:ext cx="5292857" cy="1710000"/>
          </a:xfrm>
          <a:prstGeom prst="rect">
            <a:avLst/>
          </a:prstGeom>
        </p:spPr>
      </p:pic>
      <p:pic>
        <p:nvPicPr>
          <p:cNvPr id="11" name="Image 10"/>
          <p:cNvPicPr>
            <a:picLocks noChangeAspect="1"/>
          </p:cNvPicPr>
          <p:nvPr userDrawn="1"/>
        </p:nvPicPr>
        <p:blipFill>
          <a:blip r:embed="rId4"/>
          <a:stretch>
            <a:fillRect/>
          </a:stretch>
        </p:blipFill>
        <p:spPr>
          <a:xfrm>
            <a:off x="10631383" y="4975141"/>
            <a:ext cx="1444831" cy="1247027"/>
          </a:xfrm>
          <a:prstGeom prst="rect">
            <a:avLst/>
          </a:prstGeom>
        </p:spPr>
      </p:pic>
      <p:sp>
        <p:nvSpPr>
          <p:cNvPr id="14" name="Espace réservé du pied de page 4">
            <a:extLst>
              <a:ext uri="{FF2B5EF4-FFF2-40B4-BE49-F238E27FC236}">
                <a16:creationId xmlns:a16="http://schemas.microsoft.com/office/drawing/2014/main" id="{3F03DFE6-853F-8144-9547-E5EB377E5160}"/>
              </a:ext>
            </a:extLst>
          </p:cNvPr>
          <p:cNvSpPr txBox="1">
            <a:spLocks/>
          </p:cNvSpPr>
          <p:nvPr userDrawn="1"/>
        </p:nvSpPr>
        <p:spPr>
          <a:xfrm>
            <a:off x="838200" y="5978240"/>
            <a:ext cx="10515599" cy="365125"/>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dirty="0"/>
              <a:t>L’INSTITUT NATIONAL</a:t>
            </a:r>
            <a:r>
              <a:rPr lang="fr-FR" baseline="0" dirty="0"/>
              <a:t> D’ENSEIGNEMENT SUPÉRIEUR POUR L’AGRICULTURE, L’ALIMENTATION ET L’ENVIRONNEMENT</a:t>
            </a:r>
            <a:endParaRPr lang="fr-FR" dirty="0"/>
          </a:p>
        </p:txBody>
      </p:sp>
    </p:spTree>
    <p:extLst>
      <p:ext uri="{BB962C8B-B14F-4D97-AF65-F5344CB8AC3E}">
        <p14:creationId xmlns:p14="http://schemas.microsoft.com/office/powerpoint/2010/main" val="942503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1">
    <p:spTree>
      <p:nvGrpSpPr>
        <p:cNvPr id="1" name=""/>
        <p:cNvGrpSpPr/>
        <p:nvPr/>
      </p:nvGrpSpPr>
      <p:grpSpPr>
        <a:xfrm>
          <a:off x="0" y="0"/>
          <a:ext cx="0" cy="0"/>
          <a:chOff x="0" y="0"/>
          <a:chExt cx="0" cy="0"/>
        </a:xfrm>
      </p:grpSpPr>
      <p:pic>
        <p:nvPicPr>
          <p:cNvPr id="12" name="Image 11"/>
          <p:cNvPicPr>
            <a:picLocks noChangeAspect="1"/>
          </p:cNvPicPr>
          <p:nvPr userDrawn="1"/>
        </p:nvPicPr>
        <p:blipFill rotWithShape="1">
          <a:blip r:embed="rId2">
            <a:extLst>
              <a:ext uri="{28A0092B-C50C-407E-A947-70E740481C1C}">
                <a14:useLocalDpi xmlns:a14="http://schemas.microsoft.com/office/drawing/2010/main" val="0"/>
              </a:ext>
            </a:extLst>
          </a:blip>
          <a:srcRect l="12105" b="24252"/>
          <a:stretch/>
        </p:blipFill>
        <p:spPr>
          <a:xfrm>
            <a:off x="1400" y="4428915"/>
            <a:ext cx="3069232" cy="2429085"/>
          </a:xfrm>
          <a:prstGeom prst="rect">
            <a:avLst/>
          </a:prstGeom>
        </p:spPr>
      </p:pic>
      <p:pic>
        <p:nvPicPr>
          <p:cNvPr id="10" name="Image 9">
            <a:extLst>
              <a:ext uri="{FF2B5EF4-FFF2-40B4-BE49-F238E27FC236}">
                <a16:creationId xmlns:a16="http://schemas.microsoft.com/office/drawing/2014/main" id="{895755AF-E5AC-7F4A-AE37-5547AE47B983}"/>
              </a:ext>
            </a:extLst>
          </p:cNvPr>
          <p:cNvPicPr>
            <a:picLocks noChangeAspect="1"/>
          </p:cNvPicPr>
          <p:nvPr userDrawn="1"/>
        </p:nvPicPr>
        <p:blipFill rotWithShape="1">
          <a:blip r:embed="rId3"/>
          <a:srcRect t="32545" r="23530"/>
          <a:stretch/>
        </p:blipFill>
        <p:spPr>
          <a:xfrm>
            <a:off x="9982201" y="-10634"/>
            <a:ext cx="2213344" cy="1452083"/>
          </a:xfrm>
          <a:prstGeom prst="rect">
            <a:avLst/>
          </a:prstGeom>
        </p:spPr>
      </p:pic>
      <p:sp>
        <p:nvSpPr>
          <p:cNvPr id="2" name="Titre 1">
            <a:extLst>
              <a:ext uri="{FF2B5EF4-FFF2-40B4-BE49-F238E27FC236}">
                <a16:creationId xmlns:a16="http://schemas.microsoft.com/office/drawing/2014/main" id="{F60DE25B-D542-C54C-A96B-4F2ED24BC7C1}"/>
              </a:ext>
            </a:extLst>
          </p:cNvPr>
          <p:cNvSpPr>
            <a:spLocks noGrp="1"/>
          </p:cNvSpPr>
          <p:nvPr>
            <p:ph type="title"/>
          </p:nvPr>
        </p:nvSpPr>
        <p:spPr/>
        <p:txBody>
          <a:bodyPr/>
          <a:lstStyle>
            <a:lvl1pPr>
              <a:defRPr b="1">
                <a:solidFill>
                  <a:schemeClr val="accent1"/>
                </a:solidFill>
              </a:defRPr>
            </a:lvl1pPr>
          </a:lstStyle>
          <a:p>
            <a:r>
              <a:rPr lang="fr-FR" dirty="0"/>
              <a:t>Modifiez le style du titre</a:t>
            </a:r>
          </a:p>
        </p:txBody>
      </p:sp>
      <p:sp>
        <p:nvSpPr>
          <p:cNvPr id="3" name="Espace réservé du contenu 2">
            <a:extLst>
              <a:ext uri="{FF2B5EF4-FFF2-40B4-BE49-F238E27FC236}">
                <a16:creationId xmlns:a16="http://schemas.microsoft.com/office/drawing/2014/main" id="{2468F226-BC6A-514D-803A-D25E3C8E51C3}"/>
              </a:ext>
            </a:extLst>
          </p:cNvPr>
          <p:cNvSpPr>
            <a:spLocks noGrp="1"/>
          </p:cNvSpPr>
          <p:nvPr>
            <p:ph idx="1"/>
          </p:nvPr>
        </p:nvSpPr>
        <p:spPr>
          <a:xfrm>
            <a:off x="838200" y="2090057"/>
            <a:ext cx="10515600" cy="4086906"/>
          </a:xfrm>
        </p:spPr>
        <p:txBody>
          <a:bodyPr/>
          <a:lstStyle>
            <a:lvl1pPr>
              <a:defRPr sz="25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19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Espace réservé de la date 3">
            <a:extLst>
              <a:ext uri="{FF2B5EF4-FFF2-40B4-BE49-F238E27FC236}">
                <a16:creationId xmlns:a16="http://schemas.microsoft.com/office/drawing/2014/main" id="{30BF1A04-1652-3549-B858-427986BFE2E8}"/>
              </a:ext>
            </a:extLst>
          </p:cNvPr>
          <p:cNvSpPr>
            <a:spLocks noGrp="1"/>
          </p:cNvSpPr>
          <p:nvPr>
            <p:ph type="dt" sz="half" idx="10"/>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91DD9282-A15A-E541-BACD-BAD8BE012FF9}" type="datetime1">
              <a:rPr lang="fr-FR" smtClean="0"/>
              <a:t>06/02/2026</a:t>
            </a:fld>
            <a:endParaRPr lang="fr-FR"/>
          </a:p>
        </p:txBody>
      </p:sp>
      <p:sp>
        <p:nvSpPr>
          <p:cNvPr id="5" name="Espace réservé du pied de page 4">
            <a:extLst>
              <a:ext uri="{FF2B5EF4-FFF2-40B4-BE49-F238E27FC236}">
                <a16:creationId xmlns:a16="http://schemas.microsoft.com/office/drawing/2014/main" id="{0AFF33EE-80F1-9143-9319-AF402E2C0958}"/>
              </a:ext>
            </a:extLst>
          </p:cNvPr>
          <p:cNvSpPr>
            <a:spLocks noGrp="1"/>
          </p:cNvSpPr>
          <p:nvPr>
            <p:ph type="ftr" sz="quarter" idx="11"/>
          </p:nvPr>
        </p:nvSpPr>
        <p:spPr/>
        <p:txBody>
          <a:bodyPr/>
          <a:lstStyle>
            <a:lvl1pPr>
              <a:defRPr>
                <a:solidFill>
                  <a:schemeClr val="tx1"/>
                </a:solidFill>
                <a:latin typeface="Arial" panose="020B0604020202020204" pitchFamily="34" charset="0"/>
                <a:cs typeface="Arial" panose="020B0604020202020204" pitchFamily="34" charset="0"/>
              </a:defRPr>
            </a:lvl1pPr>
          </a:lstStyle>
          <a:p>
            <a:r>
              <a:rPr lang="fr-FR" dirty="0"/>
              <a:t>L'Institut Agro Dijon - Présentation</a:t>
            </a:r>
          </a:p>
        </p:txBody>
      </p:sp>
      <p:sp>
        <p:nvSpPr>
          <p:cNvPr id="6" name="Espace réservé du numéro de diapositive 5">
            <a:extLst>
              <a:ext uri="{FF2B5EF4-FFF2-40B4-BE49-F238E27FC236}">
                <a16:creationId xmlns:a16="http://schemas.microsoft.com/office/drawing/2014/main" id="{8D230714-29E2-3C4C-AC36-2E0BAFEA22A7}"/>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E43F4A00-CEAE-5648-85CC-DAB34D7CE8D6}" type="slidenum">
              <a:rPr lang="fr-FR" smtClean="0"/>
              <a:pPr/>
              <a:t>‹N°›</a:t>
            </a:fld>
            <a:endParaRPr lang="fr-FR"/>
          </a:p>
        </p:txBody>
      </p:sp>
    </p:spTree>
    <p:extLst>
      <p:ext uri="{BB962C8B-B14F-4D97-AF65-F5344CB8AC3E}">
        <p14:creationId xmlns:p14="http://schemas.microsoft.com/office/powerpoint/2010/main" val="3303869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re et contenu 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0DE25B-D542-C54C-A96B-4F2ED24BC7C1}"/>
              </a:ext>
            </a:extLst>
          </p:cNvPr>
          <p:cNvSpPr>
            <a:spLocks noGrp="1"/>
          </p:cNvSpPr>
          <p:nvPr>
            <p:ph type="title"/>
          </p:nvPr>
        </p:nvSpPr>
        <p:spPr/>
        <p:txBody>
          <a:bodyPr/>
          <a:lstStyle>
            <a:lvl1pPr>
              <a:defRPr b="1">
                <a:solidFill>
                  <a:schemeClr val="accent1"/>
                </a:solidFill>
              </a:defRPr>
            </a:lvl1pPr>
          </a:lstStyle>
          <a:p>
            <a:r>
              <a:rPr lang="fr-FR" dirty="0"/>
              <a:t>Modifiez le style du titre</a:t>
            </a:r>
          </a:p>
        </p:txBody>
      </p:sp>
      <p:sp>
        <p:nvSpPr>
          <p:cNvPr id="3" name="Espace réservé du contenu 2">
            <a:extLst>
              <a:ext uri="{FF2B5EF4-FFF2-40B4-BE49-F238E27FC236}">
                <a16:creationId xmlns:a16="http://schemas.microsoft.com/office/drawing/2014/main" id="{2468F226-BC6A-514D-803A-D25E3C8E51C3}"/>
              </a:ext>
            </a:extLst>
          </p:cNvPr>
          <p:cNvSpPr>
            <a:spLocks noGrp="1"/>
          </p:cNvSpPr>
          <p:nvPr>
            <p:ph idx="1"/>
          </p:nvPr>
        </p:nvSpPr>
        <p:spPr>
          <a:xfrm>
            <a:off x="838200" y="2090057"/>
            <a:ext cx="10515600" cy="4086906"/>
          </a:xfrm>
        </p:spPr>
        <p:txBody>
          <a:bodyPr/>
          <a:lstStyle>
            <a:lvl1pPr>
              <a:defRPr sz="25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19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Espace réservé de la date 3">
            <a:extLst>
              <a:ext uri="{FF2B5EF4-FFF2-40B4-BE49-F238E27FC236}">
                <a16:creationId xmlns:a16="http://schemas.microsoft.com/office/drawing/2014/main" id="{30BF1A04-1652-3549-B858-427986BFE2E8}"/>
              </a:ext>
            </a:extLst>
          </p:cNvPr>
          <p:cNvSpPr>
            <a:spLocks noGrp="1"/>
          </p:cNvSpPr>
          <p:nvPr>
            <p:ph type="dt" sz="half" idx="10"/>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91DD9282-A15A-E541-BACD-BAD8BE012FF9}" type="datetime1">
              <a:rPr lang="fr-FR" smtClean="0"/>
              <a:t>06/02/2026</a:t>
            </a:fld>
            <a:endParaRPr lang="fr-FR"/>
          </a:p>
        </p:txBody>
      </p:sp>
      <p:sp>
        <p:nvSpPr>
          <p:cNvPr id="5" name="Espace réservé du pied de page 4">
            <a:extLst>
              <a:ext uri="{FF2B5EF4-FFF2-40B4-BE49-F238E27FC236}">
                <a16:creationId xmlns:a16="http://schemas.microsoft.com/office/drawing/2014/main" id="{0AFF33EE-80F1-9143-9319-AF402E2C0958}"/>
              </a:ext>
            </a:extLst>
          </p:cNvPr>
          <p:cNvSpPr>
            <a:spLocks noGrp="1"/>
          </p:cNvSpPr>
          <p:nvPr>
            <p:ph type="ftr" sz="quarter" idx="11"/>
          </p:nvPr>
        </p:nvSpPr>
        <p:spPr/>
        <p:txBody>
          <a:bodyPr/>
          <a:lstStyle>
            <a:lvl1pPr>
              <a:defRPr>
                <a:solidFill>
                  <a:schemeClr val="tx1"/>
                </a:solidFill>
                <a:latin typeface="Arial" panose="020B0604020202020204" pitchFamily="34" charset="0"/>
                <a:cs typeface="Arial" panose="020B0604020202020204" pitchFamily="34" charset="0"/>
              </a:defRPr>
            </a:lvl1pPr>
          </a:lstStyle>
          <a:p>
            <a:r>
              <a:rPr lang="fr-FR" dirty="0"/>
              <a:t>L'Institut Agro Dijon - Présentation</a:t>
            </a:r>
          </a:p>
        </p:txBody>
      </p:sp>
      <p:sp>
        <p:nvSpPr>
          <p:cNvPr id="6" name="Espace réservé du numéro de diapositive 5">
            <a:extLst>
              <a:ext uri="{FF2B5EF4-FFF2-40B4-BE49-F238E27FC236}">
                <a16:creationId xmlns:a16="http://schemas.microsoft.com/office/drawing/2014/main" id="{8D230714-29E2-3C4C-AC36-2E0BAFEA22A7}"/>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E43F4A00-CEAE-5648-85CC-DAB34D7CE8D6}" type="slidenum">
              <a:rPr lang="fr-FR" smtClean="0"/>
              <a:pPr/>
              <a:t>‹N°›</a:t>
            </a:fld>
            <a:endParaRPr lang="fr-FR"/>
          </a:p>
        </p:txBody>
      </p:sp>
    </p:spTree>
    <p:extLst>
      <p:ext uri="{BB962C8B-B14F-4D97-AF65-F5344CB8AC3E}">
        <p14:creationId xmlns:p14="http://schemas.microsoft.com/office/powerpoint/2010/main" val="929818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Titre de section">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E9C92EE6-5A3D-9346-B635-3CE5A41D901C}"/>
              </a:ext>
            </a:extLst>
          </p:cNvPr>
          <p:cNvPicPr>
            <a:picLocks noChangeAspect="1"/>
          </p:cNvPicPr>
          <p:nvPr userDrawn="1"/>
        </p:nvPicPr>
        <p:blipFill>
          <a:blip r:embed="rId2"/>
          <a:stretch>
            <a:fillRect/>
          </a:stretch>
        </p:blipFill>
        <p:spPr>
          <a:xfrm>
            <a:off x="0" y="1"/>
            <a:ext cx="12192000" cy="6858000"/>
          </a:xfrm>
          <a:prstGeom prst="rect">
            <a:avLst/>
          </a:prstGeom>
        </p:spPr>
      </p:pic>
      <p:pic>
        <p:nvPicPr>
          <p:cNvPr id="14" name="Image 13">
            <a:extLst>
              <a:ext uri="{FF2B5EF4-FFF2-40B4-BE49-F238E27FC236}">
                <a16:creationId xmlns:a16="http://schemas.microsoft.com/office/drawing/2014/main" id="{2D7DE39D-EA33-FE4E-96AA-6CB29576C870}"/>
              </a:ext>
            </a:extLst>
          </p:cNvPr>
          <p:cNvPicPr>
            <a:picLocks noChangeAspect="1"/>
          </p:cNvPicPr>
          <p:nvPr userDrawn="1"/>
        </p:nvPicPr>
        <p:blipFill rotWithShape="1">
          <a:blip r:embed="rId3">
            <a:alphaModFix amt="70000"/>
          </a:blip>
          <a:srcRect b="37715"/>
          <a:stretch/>
        </p:blipFill>
        <p:spPr>
          <a:xfrm>
            <a:off x="4045556" y="4375703"/>
            <a:ext cx="3970489" cy="2482298"/>
          </a:xfrm>
          <a:prstGeom prst="rect">
            <a:avLst/>
          </a:prstGeom>
        </p:spPr>
      </p:pic>
      <p:pic>
        <p:nvPicPr>
          <p:cNvPr id="15" name="Image 14">
            <a:extLst>
              <a:ext uri="{FF2B5EF4-FFF2-40B4-BE49-F238E27FC236}">
                <a16:creationId xmlns:a16="http://schemas.microsoft.com/office/drawing/2014/main" id="{E82071AC-09AE-1346-A3B2-85AC8BB9DD0E}"/>
              </a:ext>
            </a:extLst>
          </p:cNvPr>
          <p:cNvPicPr>
            <a:picLocks noChangeAspect="1"/>
          </p:cNvPicPr>
          <p:nvPr userDrawn="1"/>
        </p:nvPicPr>
        <p:blipFill rotWithShape="1">
          <a:blip r:embed="rId4"/>
          <a:srcRect r="15897"/>
          <a:stretch/>
        </p:blipFill>
        <p:spPr>
          <a:xfrm>
            <a:off x="9782558" y="3788996"/>
            <a:ext cx="2434252" cy="2152650"/>
          </a:xfrm>
          <a:prstGeom prst="rect">
            <a:avLst/>
          </a:prstGeom>
        </p:spPr>
      </p:pic>
      <p:sp>
        <p:nvSpPr>
          <p:cNvPr id="2" name="Titre 1">
            <a:extLst>
              <a:ext uri="{FF2B5EF4-FFF2-40B4-BE49-F238E27FC236}">
                <a16:creationId xmlns:a16="http://schemas.microsoft.com/office/drawing/2014/main" id="{51357CB5-41D9-3142-A617-10B21D0AF5EF}"/>
              </a:ext>
            </a:extLst>
          </p:cNvPr>
          <p:cNvSpPr>
            <a:spLocks noGrp="1"/>
          </p:cNvSpPr>
          <p:nvPr>
            <p:ph type="title" hasCustomPrompt="1"/>
          </p:nvPr>
        </p:nvSpPr>
        <p:spPr>
          <a:xfrm>
            <a:off x="831850" y="1163639"/>
            <a:ext cx="7969250" cy="1884362"/>
          </a:xfrm>
        </p:spPr>
        <p:txBody>
          <a:bodyPr anchor="b">
            <a:normAutofit/>
          </a:bodyPr>
          <a:lstStyle>
            <a:lvl1pPr>
              <a:defRPr sz="5000" spc="300">
                <a:solidFill>
                  <a:schemeClr val="accent1"/>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2DF62215-EA9C-4B4D-BFE8-0243435BF052}"/>
              </a:ext>
            </a:extLst>
          </p:cNvPr>
          <p:cNvSpPr>
            <a:spLocks noGrp="1"/>
          </p:cNvSpPr>
          <p:nvPr>
            <p:ph type="body" idx="1"/>
          </p:nvPr>
        </p:nvSpPr>
        <p:spPr>
          <a:xfrm>
            <a:off x="831850" y="3267298"/>
            <a:ext cx="7969250" cy="1500187"/>
          </a:xfrm>
        </p:spPr>
        <p:txBody>
          <a:bodyPr/>
          <a:lstStyle>
            <a:lvl1pPr marL="0" indent="0">
              <a:buNone/>
              <a:defRPr sz="240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Cliquez pour modifier les styles du texte du masque</a:t>
            </a:r>
          </a:p>
        </p:txBody>
      </p:sp>
      <p:sp>
        <p:nvSpPr>
          <p:cNvPr id="4" name="Espace réservé de la date 3">
            <a:extLst>
              <a:ext uri="{FF2B5EF4-FFF2-40B4-BE49-F238E27FC236}">
                <a16:creationId xmlns:a16="http://schemas.microsoft.com/office/drawing/2014/main" id="{97EA109A-E7D3-F844-BB1B-B0F48ACDAA3C}"/>
              </a:ext>
            </a:extLst>
          </p:cNvPr>
          <p:cNvSpPr>
            <a:spLocks noGrp="1"/>
          </p:cNvSpPr>
          <p:nvPr>
            <p:ph type="dt" sz="half" idx="10"/>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853D691A-AAE8-204F-BCF3-F392DE4978A6}" type="datetime1">
              <a:rPr lang="fr-FR" smtClean="0"/>
              <a:t>06/02/2026</a:t>
            </a:fld>
            <a:endParaRPr lang="fr-FR" dirty="0"/>
          </a:p>
        </p:txBody>
      </p:sp>
      <p:sp>
        <p:nvSpPr>
          <p:cNvPr id="5" name="Espace réservé du pied de page 4">
            <a:extLst>
              <a:ext uri="{FF2B5EF4-FFF2-40B4-BE49-F238E27FC236}">
                <a16:creationId xmlns:a16="http://schemas.microsoft.com/office/drawing/2014/main" id="{0FA4790B-B38A-144D-93A0-B9434D5EB810}"/>
              </a:ext>
            </a:extLst>
          </p:cNvPr>
          <p:cNvSpPr>
            <a:spLocks noGrp="1"/>
          </p:cNvSpPr>
          <p:nvPr>
            <p:ph type="ftr" sz="quarter" idx="11"/>
          </p:nvPr>
        </p:nvSpPr>
        <p:spPr/>
        <p:txBody>
          <a:bodyPr/>
          <a:lstStyle>
            <a:lvl1pPr>
              <a:defRPr>
                <a:solidFill>
                  <a:schemeClr val="bg1"/>
                </a:solidFill>
                <a:latin typeface="Arial" panose="020B0604020202020204" pitchFamily="34" charset="0"/>
                <a:cs typeface="Arial" panose="020B0604020202020204" pitchFamily="34" charset="0"/>
              </a:defRPr>
            </a:lvl1pPr>
          </a:lstStyle>
          <a:p>
            <a:r>
              <a:rPr lang="fr-FR" dirty="0"/>
              <a:t>L'Institut Agro Dijon - Présentation</a:t>
            </a:r>
          </a:p>
        </p:txBody>
      </p:sp>
      <p:sp>
        <p:nvSpPr>
          <p:cNvPr id="6" name="Espace réservé du numéro de diapositive 5">
            <a:extLst>
              <a:ext uri="{FF2B5EF4-FFF2-40B4-BE49-F238E27FC236}">
                <a16:creationId xmlns:a16="http://schemas.microsoft.com/office/drawing/2014/main" id="{3475C601-A9E3-6E4C-A1A6-135EDA3779BB}"/>
              </a:ext>
            </a:extLst>
          </p:cNvPr>
          <p:cNvSpPr>
            <a:spLocks noGrp="1"/>
          </p:cNvSpPr>
          <p:nvPr>
            <p:ph type="sldNum" sz="quarter" idx="12"/>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E43F4A00-CEAE-5648-85CC-DAB34D7CE8D6}" type="slidenum">
              <a:rPr lang="fr-FR" smtClean="0"/>
              <a:pPr/>
              <a:t>‹N°›</a:t>
            </a:fld>
            <a:endParaRPr lang="fr-FR"/>
          </a:p>
        </p:txBody>
      </p:sp>
    </p:spTree>
    <p:extLst>
      <p:ext uri="{BB962C8B-B14F-4D97-AF65-F5344CB8AC3E}">
        <p14:creationId xmlns:p14="http://schemas.microsoft.com/office/powerpoint/2010/main" val="418979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10" name="Image 9"/>
          <p:cNvPicPr>
            <a:picLocks noChangeAspect="1"/>
          </p:cNvPicPr>
          <p:nvPr userDrawn="1"/>
        </p:nvPicPr>
        <p:blipFill rotWithShape="1">
          <a:blip r:embed="rId2">
            <a:extLst>
              <a:ext uri="{28A0092B-C50C-407E-A947-70E740481C1C}">
                <a14:useLocalDpi xmlns:a14="http://schemas.microsoft.com/office/drawing/2010/main" val="0"/>
              </a:ext>
            </a:extLst>
          </a:blip>
          <a:srcRect l="12105" b="24252"/>
          <a:stretch/>
        </p:blipFill>
        <p:spPr>
          <a:xfrm>
            <a:off x="1400" y="4428915"/>
            <a:ext cx="3069232" cy="2429085"/>
          </a:xfrm>
          <a:prstGeom prst="rect">
            <a:avLst/>
          </a:prstGeom>
        </p:spPr>
      </p:pic>
      <p:pic>
        <p:nvPicPr>
          <p:cNvPr id="9" name="Image 8">
            <a:extLst>
              <a:ext uri="{FF2B5EF4-FFF2-40B4-BE49-F238E27FC236}">
                <a16:creationId xmlns:a16="http://schemas.microsoft.com/office/drawing/2014/main" id="{A27449AA-D851-F941-8292-11C5B61E4C04}"/>
              </a:ext>
            </a:extLst>
          </p:cNvPr>
          <p:cNvPicPr>
            <a:picLocks noChangeAspect="1"/>
          </p:cNvPicPr>
          <p:nvPr userDrawn="1"/>
        </p:nvPicPr>
        <p:blipFill rotWithShape="1">
          <a:blip r:embed="rId3"/>
          <a:srcRect t="33039" r="23897"/>
          <a:stretch/>
        </p:blipFill>
        <p:spPr>
          <a:xfrm>
            <a:off x="9982201" y="0"/>
            <a:ext cx="2202712" cy="1441450"/>
          </a:xfrm>
          <a:prstGeom prst="rect">
            <a:avLst/>
          </a:prstGeom>
        </p:spPr>
      </p:pic>
      <p:sp>
        <p:nvSpPr>
          <p:cNvPr id="2" name="Titre 1">
            <a:extLst>
              <a:ext uri="{FF2B5EF4-FFF2-40B4-BE49-F238E27FC236}">
                <a16:creationId xmlns:a16="http://schemas.microsoft.com/office/drawing/2014/main" id="{8C3FE86C-DF1F-0B46-8CC5-10CBDB3429CE}"/>
              </a:ext>
            </a:extLst>
          </p:cNvPr>
          <p:cNvSpPr>
            <a:spLocks noGrp="1"/>
          </p:cNvSpPr>
          <p:nvPr>
            <p:ph type="title"/>
          </p:nvPr>
        </p:nvSpPr>
        <p:spPr/>
        <p:txBody>
          <a:bodyPr/>
          <a:lstStyle>
            <a:lvl1pPr>
              <a:defRPr b="1">
                <a:solidFill>
                  <a:schemeClr val="accent1"/>
                </a:solidFill>
              </a:defRPr>
            </a:lvl1pPr>
          </a:lstStyle>
          <a:p>
            <a:r>
              <a:rPr lang="fr-FR" dirty="0"/>
              <a:t>Modifiez le style du titre</a:t>
            </a:r>
          </a:p>
        </p:txBody>
      </p:sp>
      <p:sp>
        <p:nvSpPr>
          <p:cNvPr id="3" name="Espace réservé du contenu 2">
            <a:extLst>
              <a:ext uri="{FF2B5EF4-FFF2-40B4-BE49-F238E27FC236}">
                <a16:creationId xmlns:a16="http://schemas.microsoft.com/office/drawing/2014/main" id="{43500E02-645C-7742-B5B6-9B643D31A234}"/>
              </a:ext>
            </a:extLst>
          </p:cNvPr>
          <p:cNvSpPr>
            <a:spLocks noGrp="1"/>
          </p:cNvSpPr>
          <p:nvPr>
            <p:ph sz="half" idx="1"/>
          </p:nvPr>
        </p:nvSpPr>
        <p:spPr>
          <a:xfrm>
            <a:off x="838200" y="1825625"/>
            <a:ext cx="5181600" cy="4351338"/>
          </a:xfrm>
        </p:spPr>
        <p:txBody>
          <a:bodyPr/>
          <a:lstStyle>
            <a:lvl1pPr>
              <a:defRPr sz="25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19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Espace réservé du contenu 3">
            <a:extLst>
              <a:ext uri="{FF2B5EF4-FFF2-40B4-BE49-F238E27FC236}">
                <a16:creationId xmlns:a16="http://schemas.microsoft.com/office/drawing/2014/main" id="{FD1E981D-A59C-7240-B753-4B3BE06F914D}"/>
              </a:ext>
            </a:extLst>
          </p:cNvPr>
          <p:cNvSpPr>
            <a:spLocks noGrp="1"/>
          </p:cNvSpPr>
          <p:nvPr>
            <p:ph sz="half" idx="2"/>
          </p:nvPr>
        </p:nvSpPr>
        <p:spPr>
          <a:xfrm>
            <a:off x="6172200" y="1825625"/>
            <a:ext cx="5181600" cy="4351338"/>
          </a:xfrm>
        </p:spPr>
        <p:txBody>
          <a:bodyPr/>
          <a:lstStyle>
            <a:lvl1pPr>
              <a:defRPr sz="25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19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5" name="Espace réservé de la date 4">
            <a:extLst>
              <a:ext uri="{FF2B5EF4-FFF2-40B4-BE49-F238E27FC236}">
                <a16:creationId xmlns:a16="http://schemas.microsoft.com/office/drawing/2014/main" id="{01E891BC-111B-4B41-B443-BB4A7690F746}"/>
              </a:ext>
            </a:extLst>
          </p:cNvPr>
          <p:cNvSpPr>
            <a:spLocks noGrp="1"/>
          </p:cNvSpPr>
          <p:nvPr>
            <p:ph type="dt" sz="half" idx="10"/>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8CA4777B-B6D7-6A49-BE8B-CD6415B55504}" type="datetime1">
              <a:rPr lang="fr-FR" smtClean="0"/>
              <a:t>06/02/2026</a:t>
            </a:fld>
            <a:endParaRPr lang="fr-FR"/>
          </a:p>
        </p:txBody>
      </p:sp>
      <p:sp>
        <p:nvSpPr>
          <p:cNvPr id="6" name="Espace réservé du pied de page 5">
            <a:extLst>
              <a:ext uri="{FF2B5EF4-FFF2-40B4-BE49-F238E27FC236}">
                <a16:creationId xmlns:a16="http://schemas.microsoft.com/office/drawing/2014/main" id="{B1A5DAE4-9E0B-6E47-8C6B-F90A55AA1509}"/>
              </a:ext>
            </a:extLst>
          </p:cNvPr>
          <p:cNvSpPr>
            <a:spLocks noGrp="1"/>
          </p:cNvSpPr>
          <p:nvPr>
            <p:ph type="ftr" sz="quarter" idx="11"/>
          </p:nvPr>
        </p:nvSpPr>
        <p:spPr/>
        <p:txBody>
          <a:bodyPr/>
          <a:lstStyle>
            <a:lvl1pPr>
              <a:defRPr>
                <a:solidFill>
                  <a:schemeClr val="tx1"/>
                </a:solidFill>
                <a:latin typeface="Arial" panose="020B0604020202020204" pitchFamily="34" charset="0"/>
                <a:cs typeface="Arial" panose="020B0604020202020204" pitchFamily="34" charset="0"/>
              </a:defRPr>
            </a:lvl1pPr>
          </a:lstStyle>
          <a:p>
            <a:r>
              <a:rPr lang="fr-FR" dirty="0"/>
              <a:t>L'Institut Agro Dijon - Présentation</a:t>
            </a:r>
          </a:p>
        </p:txBody>
      </p:sp>
      <p:sp>
        <p:nvSpPr>
          <p:cNvPr id="7" name="Espace réservé du numéro de diapositive 6">
            <a:extLst>
              <a:ext uri="{FF2B5EF4-FFF2-40B4-BE49-F238E27FC236}">
                <a16:creationId xmlns:a16="http://schemas.microsoft.com/office/drawing/2014/main" id="{4B62296C-CD57-F14D-BD26-5ACE793052D2}"/>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E43F4A00-CEAE-5648-85CC-DAB34D7CE8D6}" type="slidenum">
              <a:rPr lang="fr-FR" smtClean="0"/>
              <a:pPr/>
              <a:t>‹N°›</a:t>
            </a:fld>
            <a:endParaRPr lang="fr-FR"/>
          </a:p>
        </p:txBody>
      </p:sp>
    </p:spTree>
    <p:extLst>
      <p:ext uri="{BB962C8B-B14F-4D97-AF65-F5344CB8AC3E}">
        <p14:creationId xmlns:p14="http://schemas.microsoft.com/office/powerpoint/2010/main" val="1026279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13BCEA-5047-D047-AE17-3A634F765064}"/>
              </a:ext>
            </a:extLst>
          </p:cNvPr>
          <p:cNvSpPr>
            <a:spLocks noGrp="1"/>
          </p:cNvSpPr>
          <p:nvPr>
            <p:ph type="title"/>
          </p:nvPr>
        </p:nvSpPr>
        <p:spPr>
          <a:xfrm>
            <a:off x="839788" y="365125"/>
            <a:ext cx="10515600" cy="1325563"/>
          </a:xfrm>
        </p:spPr>
        <p:txBody>
          <a:bodyPr/>
          <a:lstStyle>
            <a:lvl1pPr>
              <a:defRPr b="1">
                <a:solidFill>
                  <a:schemeClr val="accent1"/>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8E693B07-151F-A44F-B8D6-E197ED82B450}"/>
              </a:ext>
            </a:extLst>
          </p:cNvPr>
          <p:cNvSpPr>
            <a:spLocks noGrp="1"/>
          </p:cNvSpPr>
          <p:nvPr>
            <p:ph type="body" idx="1"/>
          </p:nvPr>
        </p:nvSpPr>
        <p:spPr>
          <a:xfrm>
            <a:off x="839788" y="1681163"/>
            <a:ext cx="5157787" cy="823912"/>
          </a:xfrm>
        </p:spPr>
        <p:txBody>
          <a:bodyPr anchor="b">
            <a:normAutofit/>
          </a:bodyPr>
          <a:lstStyle>
            <a:lvl1pPr marL="0" indent="0">
              <a:buNone/>
              <a:defRPr sz="2600" b="1">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4" name="Espace réservé du contenu 3">
            <a:extLst>
              <a:ext uri="{FF2B5EF4-FFF2-40B4-BE49-F238E27FC236}">
                <a16:creationId xmlns:a16="http://schemas.microsoft.com/office/drawing/2014/main" id="{411B796F-BC70-F145-BEE7-135D74F28103}"/>
              </a:ext>
            </a:extLst>
          </p:cNvPr>
          <p:cNvSpPr>
            <a:spLocks noGrp="1"/>
          </p:cNvSpPr>
          <p:nvPr>
            <p:ph sz="half" idx="2"/>
          </p:nvPr>
        </p:nvSpPr>
        <p:spPr>
          <a:xfrm>
            <a:off x="839788" y="2505075"/>
            <a:ext cx="5157787" cy="3684588"/>
          </a:xfrm>
        </p:spPr>
        <p:txBody>
          <a:bodyPr/>
          <a:lstStyle>
            <a:lvl1pPr>
              <a:defRPr sz="25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19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5" name="Espace réservé du texte 4">
            <a:extLst>
              <a:ext uri="{FF2B5EF4-FFF2-40B4-BE49-F238E27FC236}">
                <a16:creationId xmlns:a16="http://schemas.microsoft.com/office/drawing/2014/main" id="{128D2C87-15B7-0049-B4A6-91CAED3945D6}"/>
              </a:ext>
            </a:extLst>
          </p:cNvPr>
          <p:cNvSpPr>
            <a:spLocks noGrp="1"/>
          </p:cNvSpPr>
          <p:nvPr>
            <p:ph type="body" sz="quarter" idx="3"/>
          </p:nvPr>
        </p:nvSpPr>
        <p:spPr>
          <a:xfrm>
            <a:off x="6172200" y="1681163"/>
            <a:ext cx="5183188" cy="823912"/>
          </a:xfrm>
        </p:spPr>
        <p:txBody>
          <a:bodyPr anchor="b">
            <a:normAutofit/>
          </a:bodyPr>
          <a:lstStyle>
            <a:lvl1pPr marL="0" indent="0">
              <a:buNone/>
              <a:defRPr sz="2600" b="1">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6" name="Espace réservé du contenu 5">
            <a:extLst>
              <a:ext uri="{FF2B5EF4-FFF2-40B4-BE49-F238E27FC236}">
                <a16:creationId xmlns:a16="http://schemas.microsoft.com/office/drawing/2014/main" id="{662E0384-F184-924D-88B4-AC904CE4C8DF}"/>
              </a:ext>
            </a:extLst>
          </p:cNvPr>
          <p:cNvSpPr>
            <a:spLocks noGrp="1"/>
          </p:cNvSpPr>
          <p:nvPr>
            <p:ph sz="quarter" idx="4"/>
          </p:nvPr>
        </p:nvSpPr>
        <p:spPr>
          <a:xfrm>
            <a:off x="6172200" y="2505075"/>
            <a:ext cx="5183188" cy="3684588"/>
          </a:xfrm>
        </p:spPr>
        <p:txBody>
          <a:bodyPr/>
          <a:lstStyle>
            <a:lvl1pPr>
              <a:defRPr sz="25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19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7" name="Espace réservé de la date 6">
            <a:extLst>
              <a:ext uri="{FF2B5EF4-FFF2-40B4-BE49-F238E27FC236}">
                <a16:creationId xmlns:a16="http://schemas.microsoft.com/office/drawing/2014/main" id="{875CFAB6-CB8F-9C43-B5C0-B4D0C00410AE}"/>
              </a:ext>
            </a:extLst>
          </p:cNvPr>
          <p:cNvSpPr>
            <a:spLocks noGrp="1"/>
          </p:cNvSpPr>
          <p:nvPr>
            <p:ph type="dt" sz="half" idx="10"/>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8B9E924E-3F2A-9C40-80C6-7AE407837512}" type="datetime1">
              <a:rPr lang="fr-FR" smtClean="0"/>
              <a:t>06/02/2026</a:t>
            </a:fld>
            <a:endParaRPr lang="fr-FR"/>
          </a:p>
        </p:txBody>
      </p:sp>
      <p:sp>
        <p:nvSpPr>
          <p:cNvPr id="8" name="Espace réservé du pied de page 7">
            <a:extLst>
              <a:ext uri="{FF2B5EF4-FFF2-40B4-BE49-F238E27FC236}">
                <a16:creationId xmlns:a16="http://schemas.microsoft.com/office/drawing/2014/main" id="{9829F3DF-AB3E-2144-BFAF-C383EC47D25A}"/>
              </a:ext>
            </a:extLst>
          </p:cNvPr>
          <p:cNvSpPr>
            <a:spLocks noGrp="1"/>
          </p:cNvSpPr>
          <p:nvPr>
            <p:ph type="ftr" sz="quarter" idx="11"/>
          </p:nvPr>
        </p:nvSpPr>
        <p:spPr/>
        <p:txBody>
          <a:bodyPr/>
          <a:lstStyle>
            <a:lvl1pPr>
              <a:defRPr>
                <a:solidFill>
                  <a:schemeClr val="tx1"/>
                </a:solidFill>
                <a:latin typeface="Arial" panose="020B0604020202020204" pitchFamily="34" charset="0"/>
                <a:cs typeface="Arial" panose="020B0604020202020204" pitchFamily="34" charset="0"/>
              </a:defRPr>
            </a:lvl1pPr>
          </a:lstStyle>
          <a:p>
            <a:r>
              <a:rPr lang="fr-FR" dirty="0"/>
              <a:t>L'Institut Agro Dijon - Présentation</a:t>
            </a:r>
          </a:p>
        </p:txBody>
      </p:sp>
      <p:sp>
        <p:nvSpPr>
          <p:cNvPr id="9" name="Espace réservé du numéro de diapositive 8">
            <a:extLst>
              <a:ext uri="{FF2B5EF4-FFF2-40B4-BE49-F238E27FC236}">
                <a16:creationId xmlns:a16="http://schemas.microsoft.com/office/drawing/2014/main" id="{3F5C63E8-C859-7B44-9086-F6C1ABE39FAB}"/>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E43F4A00-CEAE-5648-85CC-DAB34D7CE8D6}" type="slidenum">
              <a:rPr lang="fr-FR" smtClean="0"/>
              <a:pPr/>
              <a:t>‹N°›</a:t>
            </a:fld>
            <a:endParaRPr lang="fr-FR"/>
          </a:p>
        </p:txBody>
      </p:sp>
      <p:pic>
        <p:nvPicPr>
          <p:cNvPr id="11" name="Image 10"/>
          <p:cNvPicPr>
            <a:picLocks noChangeAspect="1"/>
          </p:cNvPicPr>
          <p:nvPr userDrawn="1"/>
        </p:nvPicPr>
        <p:blipFill rotWithShape="1">
          <a:blip r:embed="rId2">
            <a:extLst>
              <a:ext uri="{28A0092B-C50C-407E-A947-70E740481C1C}">
                <a14:useLocalDpi xmlns:a14="http://schemas.microsoft.com/office/drawing/2010/main" val="0"/>
              </a:ext>
            </a:extLst>
          </a:blip>
          <a:srcRect r="20377" b="33019"/>
          <a:stretch/>
        </p:blipFill>
        <p:spPr>
          <a:xfrm>
            <a:off x="8432857" y="3682625"/>
            <a:ext cx="3779196" cy="3187407"/>
          </a:xfrm>
          <a:prstGeom prst="rect">
            <a:avLst/>
          </a:prstGeom>
        </p:spPr>
      </p:pic>
    </p:spTree>
    <p:extLst>
      <p:ext uri="{BB962C8B-B14F-4D97-AF65-F5344CB8AC3E}">
        <p14:creationId xmlns:p14="http://schemas.microsoft.com/office/powerpoint/2010/main" val="1480850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et contenu 2">
    <p:spTree>
      <p:nvGrpSpPr>
        <p:cNvPr id="1" name=""/>
        <p:cNvGrpSpPr/>
        <p:nvPr/>
      </p:nvGrpSpPr>
      <p:grpSpPr>
        <a:xfrm>
          <a:off x="0" y="0"/>
          <a:ext cx="0" cy="0"/>
          <a:chOff x="0" y="0"/>
          <a:chExt cx="0" cy="0"/>
        </a:xfrm>
      </p:grpSpPr>
      <p:pic>
        <p:nvPicPr>
          <p:cNvPr id="2" name="Imag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1256"/>
            <a:ext cx="12192000" cy="6880512"/>
          </a:xfrm>
          <a:prstGeom prst="rect">
            <a:avLst/>
          </a:prstGeom>
        </p:spPr>
      </p:pic>
      <p:sp>
        <p:nvSpPr>
          <p:cNvPr id="3" name="Espace réservé de la date 2">
            <a:extLst>
              <a:ext uri="{FF2B5EF4-FFF2-40B4-BE49-F238E27FC236}">
                <a16:creationId xmlns:a16="http://schemas.microsoft.com/office/drawing/2014/main" id="{AA09A647-54DD-5549-BB07-544F262F3607}"/>
              </a:ext>
            </a:extLst>
          </p:cNvPr>
          <p:cNvSpPr>
            <a:spLocks noGrp="1"/>
          </p:cNvSpPr>
          <p:nvPr>
            <p:ph type="dt" sz="half" idx="10"/>
          </p:nvPr>
        </p:nvSpPr>
        <p:spPr/>
        <p:txBody>
          <a:bodyPr/>
          <a:lstStyle>
            <a:lvl1pPr>
              <a:defRPr>
                <a:solidFill>
                  <a:schemeClr val="tx1"/>
                </a:solidFill>
              </a:defRPr>
            </a:lvl1pPr>
          </a:lstStyle>
          <a:p>
            <a:fld id="{58C11F26-7D56-744D-B369-CD127D18FF23}" type="datetime1">
              <a:rPr lang="fr-FR" smtClean="0"/>
              <a:t>06/02/2026</a:t>
            </a:fld>
            <a:endParaRPr lang="fr-FR"/>
          </a:p>
        </p:txBody>
      </p:sp>
      <p:sp>
        <p:nvSpPr>
          <p:cNvPr id="4" name="Espace réservé du pied de page 3">
            <a:extLst>
              <a:ext uri="{FF2B5EF4-FFF2-40B4-BE49-F238E27FC236}">
                <a16:creationId xmlns:a16="http://schemas.microsoft.com/office/drawing/2014/main" id="{EBC07D01-7946-D04E-97CF-7BE7EA53ED0B}"/>
              </a:ext>
            </a:extLst>
          </p:cNvPr>
          <p:cNvSpPr>
            <a:spLocks noGrp="1"/>
          </p:cNvSpPr>
          <p:nvPr>
            <p:ph type="ftr" sz="quarter" idx="11"/>
          </p:nvPr>
        </p:nvSpPr>
        <p:spPr/>
        <p:txBody>
          <a:bodyPr/>
          <a:lstStyle>
            <a:lvl1pPr>
              <a:defRPr>
                <a:solidFill>
                  <a:schemeClr val="tx1"/>
                </a:solidFill>
              </a:defRPr>
            </a:lvl1pPr>
          </a:lstStyle>
          <a:p>
            <a:r>
              <a:rPr lang="fr-FR" dirty="0"/>
              <a:t>L'Institut Agro Dijon - Présentation</a:t>
            </a:r>
          </a:p>
        </p:txBody>
      </p:sp>
      <p:sp>
        <p:nvSpPr>
          <p:cNvPr id="5" name="Espace réservé du numéro de diapositive 4">
            <a:extLst>
              <a:ext uri="{FF2B5EF4-FFF2-40B4-BE49-F238E27FC236}">
                <a16:creationId xmlns:a16="http://schemas.microsoft.com/office/drawing/2014/main" id="{2FBB37D0-A151-BF47-9929-8DD1CB09B052}"/>
              </a:ext>
            </a:extLst>
          </p:cNvPr>
          <p:cNvSpPr>
            <a:spLocks noGrp="1"/>
          </p:cNvSpPr>
          <p:nvPr>
            <p:ph type="sldNum" sz="quarter" idx="12"/>
          </p:nvPr>
        </p:nvSpPr>
        <p:spPr/>
        <p:txBody>
          <a:bodyPr/>
          <a:lstStyle>
            <a:lvl1pPr>
              <a:defRPr>
                <a:solidFill>
                  <a:schemeClr val="tx1"/>
                </a:solidFill>
              </a:defRPr>
            </a:lvl1pPr>
          </a:lstStyle>
          <a:p>
            <a:fld id="{E43F4A00-CEAE-5648-85CC-DAB34D7CE8D6}" type="slidenum">
              <a:rPr lang="fr-FR" smtClean="0"/>
              <a:pPr/>
              <a:t>‹N°›</a:t>
            </a:fld>
            <a:endParaRPr lang="fr-FR"/>
          </a:p>
        </p:txBody>
      </p:sp>
      <p:sp>
        <p:nvSpPr>
          <p:cNvPr id="10" name="Titre 1">
            <a:extLst>
              <a:ext uri="{FF2B5EF4-FFF2-40B4-BE49-F238E27FC236}">
                <a16:creationId xmlns:a16="http://schemas.microsoft.com/office/drawing/2014/main" id="{81911022-2809-6740-AB30-1729D6A2DAD5}"/>
              </a:ext>
            </a:extLst>
          </p:cNvPr>
          <p:cNvSpPr>
            <a:spLocks noGrp="1"/>
          </p:cNvSpPr>
          <p:nvPr>
            <p:ph type="title"/>
          </p:nvPr>
        </p:nvSpPr>
        <p:spPr>
          <a:xfrm>
            <a:off x="838200" y="365125"/>
            <a:ext cx="10515600" cy="1325563"/>
          </a:xfrm>
        </p:spPr>
        <p:txBody>
          <a:bodyPr/>
          <a:lstStyle>
            <a:lvl1pPr>
              <a:defRPr b="1">
                <a:solidFill>
                  <a:schemeClr val="tx1"/>
                </a:solidFill>
              </a:defRPr>
            </a:lvl1pPr>
          </a:lstStyle>
          <a:p>
            <a:r>
              <a:rPr lang="fr-FR" dirty="0"/>
              <a:t>Modifiez le style du titre</a:t>
            </a:r>
          </a:p>
        </p:txBody>
      </p:sp>
      <p:sp>
        <p:nvSpPr>
          <p:cNvPr id="11" name="Espace réservé du contenu 2">
            <a:extLst>
              <a:ext uri="{FF2B5EF4-FFF2-40B4-BE49-F238E27FC236}">
                <a16:creationId xmlns:a16="http://schemas.microsoft.com/office/drawing/2014/main" id="{72F04C75-9D42-C949-AD37-DD565F4E75AA}"/>
              </a:ext>
            </a:extLst>
          </p:cNvPr>
          <p:cNvSpPr>
            <a:spLocks noGrp="1"/>
          </p:cNvSpPr>
          <p:nvPr>
            <p:ph idx="1"/>
          </p:nvPr>
        </p:nvSpPr>
        <p:spPr>
          <a:xfrm>
            <a:off x="838200" y="2090057"/>
            <a:ext cx="10515600" cy="4086906"/>
          </a:xfrm>
        </p:spPr>
        <p:txBody>
          <a:bodyPr/>
          <a:lstStyle>
            <a:lvl1pPr>
              <a:defRPr sz="25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19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Tree>
    <p:extLst>
      <p:ext uri="{BB962C8B-B14F-4D97-AF65-F5344CB8AC3E}">
        <p14:creationId xmlns:p14="http://schemas.microsoft.com/office/powerpoint/2010/main" val="2132511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de fin">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4CBD4369-441B-124C-A3E1-51E4ED06413A}"/>
              </a:ext>
            </a:extLst>
          </p:cNvPr>
          <p:cNvPicPr>
            <a:picLocks noChangeAspect="1"/>
          </p:cNvPicPr>
          <p:nvPr userDrawn="1"/>
        </p:nvPicPr>
        <p:blipFill rotWithShape="1">
          <a:blip r:embed="rId2"/>
          <a:srcRect l="11088" t="-1527" r="53036" b="15097"/>
          <a:stretch/>
        </p:blipFill>
        <p:spPr>
          <a:xfrm>
            <a:off x="-24063" y="1498225"/>
            <a:ext cx="4392516" cy="5371808"/>
          </a:xfrm>
          <a:prstGeom prst="rect">
            <a:avLst/>
          </a:prstGeom>
        </p:spPr>
      </p:pic>
      <p:pic>
        <p:nvPicPr>
          <p:cNvPr id="12" name="Image 11">
            <a:extLst>
              <a:ext uri="{FF2B5EF4-FFF2-40B4-BE49-F238E27FC236}">
                <a16:creationId xmlns:a16="http://schemas.microsoft.com/office/drawing/2014/main" id="{4CBD4369-441B-124C-A3E1-51E4ED06413A}"/>
              </a:ext>
            </a:extLst>
          </p:cNvPr>
          <p:cNvPicPr>
            <a:picLocks noChangeAspect="1"/>
          </p:cNvPicPr>
          <p:nvPr userDrawn="1"/>
        </p:nvPicPr>
        <p:blipFill rotWithShape="1">
          <a:blip r:embed="rId2"/>
          <a:srcRect l="49363" t="5591" r="14075" b="9859"/>
          <a:stretch/>
        </p:blipFill>
        <p:spPr>
          <a:xfrm>
            <a:off x="6342610" y="0"/>
            <a:ext cx="5842301" cy="6858000"/>
          </a:xfrm>
          <a:prstGeom prst="rect">
            <a:avLst/>
          </a:prstGeom>
        </p:spPr>
      </p:pic>
      <p:sp>
        <p:nvSpPr>
          <p:cNvPr id="15" name="Sous-titre 2">
            <a:extLst>
              <a:ext uri="{FF2B5EF4-FFF2-40B4-BE49-F238E27FC236}">
                <a16:creationId xmlns:a16="http://schemas.microsoft.com/office/drawing/2014/main" id="{BA2BA1B9-0119-7D45-B35B-7545AC88DF37}"/>
              </a:ext>
            </a:extLst>
          </p:cNvPr>
          <p:cNvSpPr txBox="1">
            <a:spLocks/>
          </p:cNvSpPr>
          <p:nvPr userDrawn="1"/>
        </p:nvSpPr>
        <p:spPr>
          <a:xfrm>
            <a:off x="1066800" y="3805162"/>
            <a:ext cx="8605812" cy="707886"/>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fr-FR" sz="2500" dirty="0"/>
          </a:p>
        </p:txBody>
      </p:sp>
      <p:pic>
        <p:nvPicPr>
          <p:cNvPr id="6" name="Imag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8729" y="287600"/>
            <a:ext cx="5292857" cy="1710000"/>
          </a:xfrm>
          <a:prstGeom prst="rect">
            <a:avLst/>
          </a:prstGeom>
        </p:spPr>
      </p:pic>
      <p:cxnSp>
        <p:nvCxnSpPr>
          <p:cNvPr id="11" name="Connecteur droit 10">
            <a:extLst>
              <a:ext uri="{FF2B5EF4-FFF2-40B4-BE49-F238E27FC236}">
                <a16:creationId xmlns:a16="http://schemas.microsoft.com/office/drawing/2014/main" id="{8692813D-C7CF-F044-86E4-047022A8F24D}"/>
              </a:ext>
            </a:extLst>
          </p:cNvPr>
          <p:cNvCxnSpPr>
            <a:cxnSpLocks/>
          </p:cNvCxnSpPr>
          <p:nvPr userDrawn="1"/>
        </p:nvCxnSpPr>
        <p:spPr>
          <a:xfrm>
            <a:off x="971508" y="3110891"/>
            <a:ext cx="0" cy="2048938"/>
          </a:xfrm>
          <a:prstGeom prst="line">
            <a:avLst/>
          </a:prstGeom>
          <a:ln w="44450">
            <a:solidFill>
              <a:schemeClr val="bg1"/>
            </a:solidFill>
          </a:ln>
        </p:spPr>
        <p:style>
          <a:lnRef idx="3">
            <a:schemeClr val="dk1"/>
          </a:lnRef>
          <a:fillRef idx="0">
            <a:schemeClr val="dk1"/>
          </a:fillRef>
          <a:effectRef idx="2">
            <a:schemeClr val="dk1"/>
          </a:effectRef>
          <a:fontRef idx="minor">
            <a:schemeClr val="tx1"/>
          </a:fontRef>
        </p:style>
      </p:cxnSp>
      <p:sp>
        <p:nvSpPr>
          <p:cNvPr id="2" name="Titre 1"/>
          <p:cNvSpPr>
            <a:spLocks noGrp="1"/>
          </p:cNvSpPr>
          <p:nvPr>
            <p:ph type="title" hasCustomPrompt="1"/>
          </p:nvPr>
        </p:nvSpPr>
        <p:spPr>
          <a:xfrm>
            <a:off x="1230088" y="3110891"/>
            <a:ext cx="10370322" cy="660144"/>
          </a:xfrm>
        </p:spPr>
        <p:txBody>
          <a:bodyPr>
            <a:normAutofit/>
          </a:bodyPr>
          <a:lstStyle>
            <a:lvl1pPr>
              <a:defRPr sz="3000" spc="300"/>
            </a:lvl1pPr>
          </a:lstStyle>
          <a:p>
            <a:r>
              <a:rPr lang="fr-FR" dirty="0"/>
              <a:t>MODIFIEZ LE STYLE DU TITRE</a:t>
            </a:r>
          </a:p>
        </p:txBody>
      </p:sp>
      <p:sp>
        <p:nvSpPr>
          <p:cNvPr id="4" name="Espace réservé du texte 3"/>
          <p:cNvSpPr>
            <a:spLocks noGrp="1"/>
          </p:cNvSpPr>
          <p:nvPr>
            <p:ph type="body" sz="quarter" idx="10"/>
          </p:nvPr>
        </p:nvSpPr>
        <p:spPr>
          <a:xfrm>
            <a:off x="1230328" y="3886730"/>
            <a:ext cx="8537575" cy="660445"/>
          </a:xfrm>
        </p:spPr>
        <p:txBody>
          <a:bodyPr/>
          <a:lstStyle>
            <a:lvl1pPr marL="0" indent="0">
              <a:buNone/>
              <a:defRPr sz="2000" b="1"/>
            </a:lvl1pPr>
            <a:lvl2pPr marL="457200" indent="0">
              <a:buNone/>
              <a:defRPr/>
            </a:lvl2pPr>
          </a:lstStyle>
          <a:p>
            <a:pPr lvl="0"/>
            <a:r>
              <a:rPr lang="fr-FR" dirty="0"/>
              <a:t>Modifier les styles du texte du masque</a:t>
            </a:r>
          </a:p>
        </p:txBody>
      </p:sp>
      <p:sp>
        <p:nvSpPr>
          <p:cNvPr id="14" name="Espace réservé du texte 13"/>
          <p:cNvSpPr>
            <a:spLocks noGrp="1"/>
          </p:cNvSpPr>
          <p:nvPr>
            <p:ph type="body" sz="quarter" idx="11"/>
          </p:nvPr>
        </p:nvSpPr>
        <p:spPr>
          <a:xfrm>
            <a:off x="1230313" y="4549285"/>
            <a:ext cx="8537575" cy="610544"/>
          </a:xfrm>
        </p:spPr>
        <p:txBody>
          <a:bodyPr>
            <a:normAutofit/>
          </a:bodyPr>
          <a:lstStyle>
            <a:lvl1pPr marL="0" indent="0">
              <a:buNone/>
              <a:defRPr sz="2200"/>
            </a:lvl1pPr>
          </a:lstStyle>
          <a:p>
            <a:pPr lvl="0"/>
            <a:r>
              <a:rPr lang="fr-FR" dirty="0"/>
              <a:t>Modifier les styles du texte du masque</a:t>
            </a:r>
          </a:p>
        </p:txBody>
      </p:sp>
    </p:spTree>
    <p:extLst>
      <p:ext uri="{BB962C8B-B14F-4D97-AF65-F5344CB8AC3E}">
        <p14:creationId xmlns:p14="http://schemas.microsoft.com/office/powerpoint/2010/main" val="3633505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53E31C9-5491-5D41-9EA6-42C47473CD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E2466167-3067-CC4A-BCEA-AC787CC7C4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6019E2E-14A2-C74E-8F46-4FC4726EDF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372C379-613F-724A-AE43-A1A0EA52B376}" type="datetime1">
              <a:rPr lang="fr-FR" smtClean="0"/>
              <a:t>06/02/2026</a:t>
            </a:fld>
            <a:endParaRPr lang="fr-FR"/>
          </a:p>
        </p:txBody>
      </p:sp>
      <p:sp>
        <p:nvSpPr>
          <p:cNvPr id="5" name="Espace réservé du pied de page 4">
            <a:extLst>
              <a:ext uri="{FF2B5EF4-FFF2-40B4-BE49-F238E27FC236}">
                <a16:creationId xmlns:a16="http://schemas.microsoft.com/office/drawing/2014/main" id="{99D333FA-EA14-414B-AEF1-9F11834771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olidFill>
              </a:defRPr>
            </a:lvl1pPr>
          </a:lstStyle>
          <a:p>
            <a:r>
              <a:rPr lang="fr-FR" dirty="0"/>
              <a:t>L'Institut Agro - Présentation</a:t>
            </a:r>
          </a:p>
        </p:txBody>
      </p:sp>
      <p:sp>
        <p:nvSpPr>
          <p:cNvPr id="6" name="Espace réservé du numéro de diapositive 5">
            <a:extLst>
              <a:ext uri="{FF2B5EF4-FFF2-40B4-BE49-F238E27FC236}">
                <a16:creationId xmlns:a16="http://schemas.microsoft.com/office/drawing/2014/main" id="{23B808BB-B028-1249-B511-6DEF2AA5E3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olidFill>
              </a:defRPr>
            </a:lvl1pPr>
          </a:lstStyle>
          <a:p>
            <a:fld id="{E43F4A00-CEAE-5648-85CC-DAB34D7CE8D6}" type="slidenum">
              <a:rPr lang="fr-FR" smtClean="0"/>
              <a:pPr/>
              <a:t>‹N°›</a:t>
            </a:fld>
            <a:endParaRPr lang="fr-FR"/>
          </a:p>
        </p:txBody>
      </p:sp>
    </p:spTree>
    <p:extLst>
      <p:ext uri="{BB962C8B-B14F-4D97-AF65-F5344CB8AC3E}">
        <p14:creationId xmlns:p14="http://schemas.microsoft.com/office/powerpoint/2010/main" val="1732367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66" r:id="rId4"/>
    <p:sldLayoutId id="2147483652" r:id="rId5"/>
    <p:sldLayoutId id="2147483653" r:id="rId6"/>
    <p:sldLayoutId id="2147483654" r:id="rId7"/>
    <p:sldLayoutId id="2147483655" r:id="rId8"/>
  </p:sldLayoutIdLst>
  <p:hf hdr="0"/>
  <p:txStyles>
    <p:titleStyle>
      <a:lvl1pPr algn="l" defTabSz="914400" rtl="0" eaLnBrk="1" latinLnBrk="0" hangingPunct="1">
        <a:lnSpc>
          <a:spcPct val="90000"/>
        </a:lnSpc>
        <a:spcBef>
          <a:spcPct val="0"/>
        </a:spcBef>
        <a:buNone/>
        <a:defRPr sz="4000" kern="1200" spc="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www.associations.gouv.fr/declaration-initiale.html" TargetMode="Externa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economie.gouv.fr/" TargetMode="External"/><Relationship Id="rId2" Type="http://schemas.openxmlformats.org/officeDocument/2006/relationships/hyperlink" Target="https://www.associations.gouv.fr/" TargetMode="External"/><Relationship Id="rId1" Type="http://schemas.openxmlformats.org/officeDocument/2006/relationships/slideLayout" Target="../slideLayouts/slideLayout2.xml"/><Relationship Id="rId4" Type="http://schemas.openxmlformats.org/officeDocument/2006/relationships/hyperlink" Target="https://www.ac-dijon.fr/SDJES21"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a:t>ASSOCIATIONS MODE D’EMPLOI</a:t>
            </a:r>
          </a:p>
        </p:txBody>
      </p:sp>
      <p:sp>
        <p:nvSpPr>
          <p:cNvPr id="4" name="Espace réservé de la date 3"/>
          <p:cNvSpPr>
            <a:spLocks noGrp="1"/>
          </p:cNvSpPr>
          <p:nvPr>
            <p:ph type="dt" sz="half" idx="10"/>
          </p:nvPr>
        </p:nvSpPr>
        <p:spPr/>
        <p:txBody>
          <a:bodyPr/>
          <a:lstStyle/>
          <a:p>
            <a:fld id="{5A469DEB-DF5C-C54D-BF94-BCE2EB6DB2ED}" type="datetime1">
              <a:rPr lang="fr-FR" smtClean="0"/>
              <a:t>06/02/2026</a:t>
            </a:fld>
            <a:endParaRPr lang="fr-FR" dirty="0"/>
          </a:p>
        </p:txBody>
      </p:sp>
      <p:sp>
        <p:nvSpPr>
          <p:cNvPr id="5" name="Espace réservé du pied de page 4"/>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p:cNvSpPr>
            <a:spLocks noGrp="1"/>
          </p:cNvSpPr>
          <p:nvPr>
            <p:ph type="sldNum" sz="quarter" idx="12"/>
          </p:nvPr>
        </p:nvSpPr>
        <p:spPr/>
        <p:txBody>
          <a:bodyPr/>
          <a:lstStyle/>
          <a:p>
            <a:fld id="{E43F4A00-CEAE-5648-85CC-DAB34D7CE8D6}" type="slidenum">
              <a:rPr lang="fr-FR" smtClean="0"/>
              <a:pPr/>
              <a:t>1</a:t>
            </a:fld>
            <a:endParaRPr lang="fr-FR" dirty="0"/>
          </a:p>
        </p:txBody>
      </p:sp>
    </p:spTree>
    <p:extLst>
      <p:ext uri="{BB962C8B-B14F-4D97-AF65-F5344CB8AC3E}">
        <p14:creationId xmlns:p14="http://schemas.microsoft.com/office/powerpoint/2010/main" val="1341895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A79A8F-A452-4FAA-B471-3E8536A16037}"/>
              </a:ext>
            </a:extLst>
          </p:cNvPr>
          <p:cNvSpPr>
            <a:spLocks noGrp="1"/>
          </p:cNvSpPr>
          <p:nvPr>
            <p:ph type="title"/>
          </p:nvPr>
        </p:nvSpPr>
        <p:spPr>
          <a:xfrm>
            <a:off x="196516" y="136525"/>
            <a:ext cx="10054389" cy="1884780"/>
          </a:xfrm>
        </p:spPr>
        <p:txBody>
          <a:bodyPr>
            <a:noAutofit/>
          </a:bodyPr>
          <a:lstStyle/>
          <a:p>
            <a:r>
              <a:rPr lang="fr-FR" sz="2400" dirty="0"/>
              <a:t>Les associations ne sont pénalement responsables que si les infractions ont été commises, pour leur compte, par leurs organes ou représentants.</a:t>
            </a:r>
            <a:br>
              <a:rPr lang="fr-FR" sz="3200" dirty="0"/>
            </a:br>
            <a:endParaRPr lang="fr-FR" sz="3200" dirty="0"/>
          </a:p>
        </p:txBody>
      </p:sp>
      <p:sp>
        <p:nvSpPr>
          <p:cNvPr id="3" name="Espace réservé du contenu 2">
            <a:extLst>
              <a:ext uri="{FF2B5EF4-FFF2-40B4-BE49-F238E27FC236}">
                <a16:creationId xmlns:a16="http://schemas.microsoft.com/office/drawing/2014/main" id="{FAADE09F-9022-46D0-832B-45D39CD14321}"/>
              </a:ext>
            </a:extLst>
          </p:cNvPr>
          <p:cNvSpPr>
            <a:spLocks noGrp="1"/>
          </p:cNvSpPr>
          <p:nvPr>
            <p:ph idx="1"/>
          </p:nvPr>
        </p:nvSpPr>
        <p:spPr>
          <a:xfrm>
            <a:off x="838200" y="1687345"/>
            <a:ext cx="10515600" cy="4669005"/>
          </a:xfrm>
        </p:spPr>
        <p:txBody>
          <a:bodyPr>
            <a:normAutofit fontScale="85000" lnSpcReduction="10000"/>
          </a:bodyPr>
          <a:lstStyle/>
          <a:p>
            <a:pPr algn="just">
              <a:buFont typeface="Wingdings" panose="05000000000000000000" pitchFamily="2" charset="2"/>
              <a:buChar char="Ø"/>
            </a:pPr>
            <a:r>
              <a:rPr lang="fr-FR" dirty="0"/>
              <a:t>Les </a:t>
            </a:r>
            <a:r>
              <a:rPr lang="fr-FR" b="1" dirty="0"/>
              <a:t>organes</a:t>
            </a:r>
            <a:r>
              <a:rPr lang="fr-FR" dirty="0"/>
              <a:t> renvoient à toutes les instances, légales ou statutaires : assemblées générales, conseils d'administration, comités directeurs, bureaux, et toutes structures assimilées par lesquelles sont déterminées les orientations et les activités des associations.</a:t>
            </a:r>
          </a:p>
          <a:p>
            <a:pPr marL="0" indent="0" algn="just">
              <a:buNone/>
            </a:pPr>
            <a:endParaRPr lang="fr-FR" dirty="0"/>
          </a:p>
          <a:p>
            <a:pPr algn="just">
              <a:buFont typeface="Wingdings" panose="05000000000000000000" pitchFamily="2" charset="2"/>
              <a:buChar char="Ø"/>
            </a:pPr>
            <a:r>
              <a:rPr lang="fr-FR" dirty="0"/>
              <a:t>Les </a:t>
            </a:r>
            <a:r>
              <a:rPr lang="fr-FR" b="1" dirty="0"/>
              <a:t>représentants</a:t>
            </a:r>
            <a:r>
              <a:rPr lang="fr-FR" dirty="0"/>
              <a:t> concernent davantage les personnes physiques, lorsqu’elles sont dotées de pouvoirs propres pour agir au nom de l’association : président, trésorier, secrétaire, mandataire... </a:t>
            </a:r>
          </a:p>
          <a:p>
            <a:pPr marL="0" indent="0" algn="just">
              <a:buNone/>
            </a:pPr>
            <a:endParaRPr lang="fr-FR" b="1" dirty="0"/>
          </a:p>
          <a:p>
            <a:pPr marL="0" indent="0" algn="just">
              <a:buNone/>
            </a:pPr>
            <a:r>
              <a:rPr lang="fr-FR" b="1" dirty="0">
                <a:solidFill>
                  <a:srgbClr val="FF0000"/>
                </a:solidFill>
              </a:rPr>
              <a:t>Attention : </a:t>
            </a:r>
            <a:r>
              <a:rPr lang="fr-FR" dirty="0"/>
              <a:t>Il n'est pas nécessaire que soient identifiés les dirigeants ayant réalisé matériellement l'infraction, lorsque le délit n'a pu être que commis par son président. </a:t>
            </a:r>
          </a:p>
          <a:p>
            <a:pPr marL="0" indent="0" algn="just">
              <a:buNone/>
            </a:pPr>
            <a:r>
              <a:rPr lang="fr-FR" u="sng" dirty="0"/>
              <a:t>Exemple</a:t>
            </a:r>
            <a:r>
              <a:rPr lang="fr-FR" dirty="0"/>
              <a:t> : le président d'une association sportive organisatrice d'une compétition entre skieurs : il est responsable de la sécurité, il ne peut être, en l'absence de délégation, que l'organe ou représentant par lequel le délit d'homicide involontaire a été commis, suite à un accident mortel de l'un des participants.</a:t>
            </a:r>
          </a:p>
          <a:p>
            <a:endParaRPr lang="fr-FR" dirty="0"/>
          </a:p>
        </p:txBody>
      </p:sp>
      <p:sp>
        <p:nvSpPr>
          <p:cNvPr id="4" name="Espace réservé de la date 3">
            <a:extLst>
              <a:ext uri="{FF2B5EF4-FFF2-40B4-BE49-F238E27FC236}">
                <a16:creationId xmlns:a16="http://schemas.microsoft.com/office/drawing/2014/main" id="{11354719-C510-475A-8272-4450A543E701}"/>
              </a:ext>
            </a:extLst>
          </p:cNvPr>
          <p:cNvSpPr>
            <a:spLocks noGrp="1"/>
          </p:cNvSpPr>
          <p:nvPr>
            <p:ph type="dt" sz="half" idx="10"/>
          </p:nvPr>
        </p:nvSpPr>
        <p:spPr/>
        <p:txBody>
          <a:bodyPr/>
          <a:lstStyle/>
          <a:p>
            <a:fld id="{91DD9282-A15A-E541-BACD-BAD8BE012FF9}" type="datetime1">
              <a:rPr lang="fr-FR" smtClean="0"/>
              <a:t>06/02/2026</a:t>
            </a:fld>
            <a:endParaRPr lang="fr-FR"/>
          </a:p>
        </p:txBody>
      </p:sp>
      <p:sp>
        <p:nvSpPr>
          <p:cNvPr id="5" name="Espace réservé du pied de page 4">
            <a:extLst>
              <a:ext uri="{FF2B5EF4-FFF2-40B4-BE49-F238E27FC236}">
                <a16:creationId xmlns:a16="http://schemas.microsoft.com/office/drawing/2014/main" id="{6A9073B0-5A5B-4C41-8690-4EE5CFA11439}"/>
              </a:ext>
            </a:extLst>
          </p:cNvPr>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a:extLst>
              <a:ext uri="{FF2B5EF4-FFF2-40B4-BE49-F238E27FC236}">
                <a16:creationId xmlns:a16="http://schemas.microsoft.com/office/drawing/2014/main" id="{87BCCF9B-AD39-4BF2-A610-7F4737E5952E}"/>
              </a:ext>
            </a:extLst>
          </p:cNvPr>
          <p:cNvSpPr>
            <a:spLocks noGrp="1"/>
          </p:cNvSpPr>
          <p:nvPr>
            <p:ph type="sldNum" sz="quarter" idx="12"/>
          </p:nvPr>
        </p:nvSpPr>
        <p:spPr/>
        <p:txBody>
          <a:bodyPr/>
          <a:lstStyle/>
          <a:p>
            <a:fld id="{E43F4A00-CEAE-5648-85CC-DAB34D7CE8D6}" type="slidenum">
              <a:rPr lang="fr-FR" smtClean="0"/>
              <a:pPr/>
              <a:t>10</a:t>
            </a:fld>
            <a:endParaRPr lang="fr-FR"/>
          </a:p>
        </p:txBody>
      </p:sp>
      <p:pic>
        <p:nvPicPr>
          <p:cNvPr id="7" name="Graphique 6" descr="Index pointant vers la droite vu du côté du dos de la main">
            <a:extLst>
              <a:ext uri="{FF2B5EF4-FFF2-40B4-BE49-F238E27FC236}">
                <a16:creationId xmlns:a16="http://schemas.microsoft.com/office/drawing/2014/main" id="{30789A6C-9044-4E24-AC8F-207DCEC5457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0" y="4277111"/>
            <a:ext cx="914400" cy="914400"/>
          </a:xfrm>
          <a:prstGeom prst="rect">
            <a:avLst/>
          </a:prstGeom>
        </p:spPr>
      </p:pic>
    </p:spTree>
    <p:extLst>
      <p:ext uri="{BB962C8B-B14F-4D97-AF65-F5344CB8AC3E}">
        <p14:creationId xmlns:p14="http://schemas.microsoft.com/office/powerpoint/2010/main" val="2302747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F4DACB-7908-9849-9E14-58A68D7B27CB}"/>
              </a:ext>
            </a:extLst>
          </p:cNvPr>
          <p:cNvSpPr>
            <a:spLocks noGrp="1"/>
          </p:cNvSpPr>
          <p:nvPr>
            <p:ph type="title"/>
          </p:nvPr>
        </p:nvSpPr>
        <p:spPr>
          <a:xfrm>
            <a:off x="732693" y="365125"/>
            <a:ext cx="10515600" cy="1325563"/>
          </a:xfrm>
        </p:spPr>
        <p:txBody>
          <a:bodyPr>
            <a:normAutofit/>
          </a:bodyPr>
          <a:lstStyle/>
          <a:p>
            <a:r>
              <a:rPr lang="fr-FR" sz="3600" dirty="0"/>
              <a:t>Focus sur la responsabilité des dirigeants</a:t>
            </a:r>
          </a:p>
        </p:txBody>
      </p:sp>
      <p:sp>
        <p:nvSpPr>
          <p:cNvPr id="5" name="Espace réservé du pied de page 4">
            <a:extLst>
              <a:ext uri="{FF2B5EF4-FFF2-40B4-BE49-F238E27FC236}">
                <a16:creationId xmlns:a16="http://schemas.microsoft.com/office/drawing/2014/main" id="{9EC9C67F-3DB4-6D49-A049-AC25EB9CF13F}"/>
              </a:ext>
            </a:extLst>
          </p:cNvPr>
          <p:cNvSpPr>
            <a:spLocks noGrp="1"/>
          </p:cNvSpPr>
          <p:nvPr>
            <p:ph type="ftr" sz="quarter" idx="11"/>
          </p:nvPr>
        </p:nvSpPr>
        <p:spPr/>
        <p:txBody>
          <a:bodyPr/>
          <a:lstStyle/>
          <a:p>
            <a:r>
              <a:rPr lang="fr-FR" dirty="0"/>
              <a:t>L'Institut Agro - Présentation</a:t>
            </a:r>
          </a:p>
        </p:txBody>
      </p:sp>
      <p:sp>
        <p:nvSpPr>
          <p:cNvPr id="6" name="Espace réservé du numéro de diapositive 5">
            <a:extLst>
              <a:ext uri="{FF2B5EF4-FFF2-40B4-BE49-F238E27FC236}">
                <a16:creationId xmlns:a16="http://schemas.microsoft.com/office/drawing/2014/main" id="{123BDB4F-8BC1-F244-A36B-CDB9E55F6AE9}"/>
              </a:ext>
            </a:extLst>
          </p:cNvPr>
          <p:cNvSpPr>
            <a:spLocks noGrp="1"/>
          </p:cNvSpPr>
          <p:nvPr>
            <p:ph type="sldNum" sz="quarter" idx="12"/>
          </p:nvPr>
        </p:nvSpPr>
        <p:spPr/>
        <p:txBody>
          <a:bodyPr/>
          <a:lstStyle/>
          <a:p>
            <a:fld id="{E43F4A00-CEAE-5648-85CC-DAB34D7CE8D6}" type="slidenum">
              <a:rPr lang="fr-FR" smtClean="0"/>
              <a:pPr/>
              <a:t>11</a:t>
            </a:fld>
            <a:endParaRPr lang="fr-FR"/>
          </a:p>
        </p:txBody>
      </p:sp>
      <p:sp>
        <p:nvSpPr>
          <p:cNvPr id="4" name="ZoneTexte 3"/>
          <p:cNvSpPr txBox="1"/>
          <p:nvPr/>
        </p:nvSpPr>
        <p:spPr>
          <a:xfrm>
            <a:off x="732693" y="1494692"/>
            <a:ext cx="10248899" cy="4278094"/>
          </a:xfrm>
          <a:prstGeom prst="rect">
            <a:avLst/>
          </a:prstGeom>
          <a:noFill/>
        </p:spPr>
        <p:txBody>
          <a:bodyPr wrap="square" rtlCol="0">
            <a:spAutoFit/>
          </a:bodyPr>
          <a:lstStyle/>
          <a:p>
            <a:pPr lvl="1">
              <a:defRPr/>
            </a:pPr>
            <a:r>
              <a:rPr lang="fr-FR" sz="1400" b="1" dirty="0"/>
              <a:t>Le président d’association, personne physique, incarne et représente l’association. </a:t>
            </a:r>
          </a:p>
          <a:p>
            <a:pPr marL="800100" lvl="1" indent="-342900">
              <a:buFont typeface="Wingdings" panose="05000000000000000000" pitchFamily="2" charset="2"/>
              <a:buChar char="à"/>
              <a:defRPr/>
            </a:pPr>
            <a:endParaRPr lang="fr-FR" sz="1400" dirty="0">
              <a:solidFill>
                <a:schemeClr val="accent4"/>
              </a:solidFill>
              <a:latin typeface="Calibri"/>
            </a:endParaRPr>
          </a:p>
          <a:p>
            <a:pPr marL="1714500" lvl="3" indent="-342900">
              <a:buFont typeface="Wingdings" panose="05000000000000000000" pitchFamily="2" charset="2"/>
              <a:buChar char="ü"/>
              <a:defRPr/>
            </a:pPr>
            <a:r>
              <a:rPr lang="fr-FR" sz="1400" b="1" dirty="0"/>
              <a:t>La responsabilité civile des dirigeants</a:t>
            </a:r>
          </a:p>
          <a:p>
            <a:pPr lvl="3">
              <a:defRPr/>
            </a:pPr>
            <a:endParaRPr lang="fr-FR" sz="1400" b="1" dirty="0">
              <a:solidFill>
                <a:schemeClr val="accent1"/>
              </a:solidFill>
              <a:latin typeface="Calibri"/>
            </a:endParaRPr>
          </a:p>
          <a:p>
            <a:pPr marL="742950" lvl="1" indent="-285750">
              <a:buFont typeface="Wingdings" panose="05000000000000000000" pitchFamily="2" charset="2"/>
              <a:buChar char="Ø"/>
              <a:defRPr/>
            </a:pPr>
            <a:r>
              <a:rPr lang="fr-FR" sz="1400" dirty="0"/>
              <a:t>La responsabilité personnelle du président peut être engagée en même temps que celle de l’association</a:t>
            </a:r>
            <a:r>
              <a:rPr lang="fr-FR" sz="1400" b="1" dirty="0"/>
              <a:t> </a:t>
            </a:r>
            <a:r>
              <a:rPr lang="fr-FR" sz="1400" dirty="0"/>
              <a:t>s’il est établi que la faute à l’origine du dommage relève de ses propres fonctions.</a:t>
            </a:r>
          </a:p>
          <a:p>
            <a:pPr lvl="1">
              <a:defRPr/>
            </a:pPr>
            <a:endParaRPr lang="fr-FR" sz="1400" dirty="0"/>
          </a:p>
          <a:p>
            <a:pPr marL="1828800" lvl="3" indent="-457200">
              <a:buFont typeface="Wingdings" panose="05000000000000000000" pitchFamily="2" charset="2"/>
              <a:buChar char="ü"/>
              <a:defRPr/>
            </a:pPr>
            <a:r>
              <a:rPr lang="fr-FR" sz="1400" b="1" dirty="0"/>
              <a:t>La responsabilité pénale des dirigeants</a:t>
            </a:r>
          </a:p>
          <a:p>
            <a:pPr marL="800100" lvl="1" indent="-342900">
              <a:buFont typeface="Wingdings" panose="05000000000000000000" pitchFamily="2" charset="2"/>
              <a:buChar char="v"/>
              <a:defRPr/>
            </a:pPr>
            <a:endParaRPr lang="fr-FR" sz="1400" dirty="0"/>
          </a:p>
          <a:p>
            <a:pPr marL="742950" lvl="1" indent="-285750">
              <a:buFont typeface="Wingdings" panose="05000000000000000000" pitchFamily="2" charset="2"/>
              <a:buChar char="Ø"/>
              <a:defRPr/>
            </a:pPr>
            <a:r>
              <a:rPr lang="fr-FR" sz="1400" dirty="0"/>
              <a:t>Les personnes physiques qui n’ont pas causé directement le dommage, mais qui </a:t>
            </a:r>
            <a:r>
              <a:rPr lang="fr-FR" sz="1400" b="1" dirty="0"/>
              <a:t>ont créé ou contribué à créer la situation qui a permis la réalisation du dommage ou qui n’ont pas pris les mesures permettant de l’éviter</a:t>
            </a:r>
            <a:r>
              <a:rPr lang="fr-FR" sz="1400" dirty="0"/>
              <a:t>, sont responsables pénalement s’il est établi qu’elles ont, soit violé de façon manifestement délibérée une obligation particulière de prudence ou de sécurité prévue par la loi ou le règlement, soit commis une faute caractérisée et qui exposait autrui à un risque d’une particulière gravité qu’elles ne pouvaient ignorer (Article 121-3 du code pénal).</a:t>
            </a:r>
          </a:p>
          <a:p>
            <a:pPr lvl="1">
              <a:defRPr/>
            </a:pPr>
            <a:endParaRPr lang="fr-FR" sz="1400" dirty="0"/>
          </a:p>
          <a:p>
            <a:pPr marL="742950" lvl="1" indent="-285750">
              <a:buFont typeface="Wingdings" panose="05000000000000000000" pitchFamily="2" charset="2"/>
              <a:buChar char="Ø"/>
              <a:defRPr/>
            </a:pPr>
            <a:r>
              <a:rPr lang="fr-FR" sz="1400" b="1" dirty="0"/>
              <a:t>Dès lors qu’un dirigeant justifie qu’il a pris toutes les précautions nécessaires, qu'il a répondu à son obligation de moyens, par exemple en matière de sécurité, il n’est pas responsable</a:t>
            </a:r>
            <a:r>
              <a:rPr lang="fr-FR" sz="1400" dirty="0"/>
              <a:t>.</a:t>
            </a:r>
          </a:p>
          <a:p>
            <a:pPr lvl="1">
              <a:defRPr/>
            </a:pPr>
            <a:endParaRPr lang="fr-FR" sz="1400" dirty="0"/>
          </a:p>
          <a:p>
            <a:pPr marL="800100" lvl="1" indent="-342900">
              <a:buFont typeface="Wingdings" panose="05000000000000000000" pitchFamily="2" charset="2"/>
              <a:buChar char="v"/>
              <a:defRPr/>
            </a:pPr>
            <a:endParaRPr lang="fr-FR" sz="2000" dirty="0">
              <a:solidFill>
                <a:srgbClr val="002060"/>
              </a:solidFill>
            </a:endParaRPr>
          </a:p>
        </p:txBody>
      </p:sp>
    </p:spTree>
    <p:extLst>
      <p:ext uri="{BB962C8B-B14F-4D97-AF65-F5344CB8AC3E}">
        <p14:creationId xmlns:p14="http://schemas.microsoft.com/office/powerpoint/2010/main" val="2202306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8D8AC-46A4-4C5F-9862-4FF11EF13868}"/>
              </a:ext>
            </a:extLst>
          </p:cNvPr>
          <p:cNvSpPr>
            <a:spLocks noGrp="1"/>
          </p:cNvSpPr>
          <p:nvPr>
            <p:ph type="title"/>
          </p:nvPr>
        </p:nvSpPr>
        <p:spPr/>
        <p:txBody>
          <a:bodyPr/>
          <a:lstStyle/>
          <a:p>
            <a:r>
              <a:rPr lang="fr-FR" dirty="0"/>
              <a:t>Quelques exemples </a:t>
            </a:r>
          </a:p>
        </p:txBody>
      </p:sp>
      <p:sp>
        <p:nvSpPr>
          <p:cNvPr id="3" name="Espace réservé du contenu 2">
            <a:extLst>
              <a:ext uri="{FF2B5EF4-FFF2-40B4-BE49-F238E27FC236}">
                <a16:creationId xmlns:a16="http://schemas.microsoft.com/office/drawing/2014/main" id="{23282D59-138B-4672-B14C-4139E2D6EC3B}"/>
              </a:ext>
            </a:extLst>
          </p:cNvPr>
          <p:cNvSpPr>
            <a:spLocks noGrp="1"/>
          </p:cNvSpPr>
          <p:nvPr>
            <p:ph idx="1"/>
          </p:nvPr>
        </p:nvSpPr>
        <p:spPr>
          <a:xfrm>
            <a:off x="838200" y="1986450"/>
            <a:ext cx="10515600" cy="4735025"/>
          </a:xfrm>
        </p:spPr>
        <p:txBody>
          <a:bodyPr>
            <a:normAutofit/>
          </a:bodyPr>
          <a:lstStyle/>
          <a:p>
            <a:r>
              <a:rPr lang="fr-FR" dirty="0"/>
              <a:t>Organisation de manifestations  : intégration, soirées, compétitions…</a:t>
            </a:r>
          </a:p>
          <a:p>
            <a:r>
              <a:rPr lang="fr-FR" dirty="0"/>
              <a:t>Organisation de voyages</a:t>
            </a:r>
          </a:p>
          <a:p>
            <a:r>
              <a:rPr lang="fr-FR" dirty="0"/>
              <a:t>Non respect RGPD</a:t>
            </a:r>
          </a:p>
          <a:p>
            <a:r>
              <a:rPr lang="fr-FR" dirty="0"/>
              <a:t>Non respect du droit à l’image</a:t>
            </a:r>
          </a:p>
          <a:p>
            <a:r>
              <a:rPr lang="fr-FR" dirty="0"/>
              <a:t>Non respect des droits d’auteur que ce soit en tant qu’auteur ou utilisateur ou diffuseur d’œuvres originales</a:t>
            </a:r>
          </a:p>
          <a:p>
            <a:r>
              <a:rPr lang="fr-FR" dirty="0"/>
              <a:t>Diffamation</a:t>
            </a:r>
          </a:p>
          <a:p>
            <a:r>
              <a:rPr lang="fr-FR" dirty="0"/>
              <a:t>VSS</a:t>
            </a:r>
          </a:p>
          <a:p>
            <a:r>
              <a:rPr lang="fr-FR" dirty="0"/>
              <a:t>…</a:t>
            </a:r>
          </a:p>
          <a:p>
            <a:endParaRPr lang="fr-FR" dirty="0"/>
          </a:p>
          <a:p>
            <a:endParaRPr lang="fr-FR" dirty="0"/>
          </a:p>
          <a:p>
            <a:endParaRPr lang="fr-FR" dirty="0"/>
          </a:p>
        </p:txBody>
      </p:sp>
      <p:sp>
        <p:nvSpPr>
          <p:cNvPr id="4" name="Espace réservé de la date 3">
            <a:extLst>
              <a:ext uri="{FF2B5EF4-FFF2-40B4-BE49-F238E27FC236}">
                <a16:creationId xmlns:a16="http://schemas.microsoft.com/office/drawing/2014/main" id="{0243A673-3698-4EB4-B64C-DF43953A3C66}"/>
              </a:ext>
            </a:extLst>
          </p:cNvPr>
          <p:cNvSpPr>
            <a:spLocks noGrp="1"/>
          </p:cNvSpPr>
          <p:nvPr>
            <p:ph type="dt" sz="half" idx="10"/>
          </p:nvPr>
        </p:nvSpPr>
        <p:spPr/>
        <p:txBody>
          <a:bodyPr/>
          <a:lstStyle/>
          <a:p>
            <a:fld id="{91DD9282-A15A-E541-BACD-BAD8BE012FF9}" type="datetime1">
              <a:rPr lang="fr-FR" smtClean="0"/>
              <a:t>06/02/2026</a:t>
            </a:fld>
            <a:endParaRPr lang="fr-FR"/>
          </a:p>
        </p:txBody>
      </p:sp>
      <p:sp>
        <p:nvSpPr>
          <p:cNvPr id="5" name="Espace réservé du pied de page 4">
            <a:extLst>
              <a:ext uri="{FF2B5EF4-FFF2-40B4-BE49-F238E27FC236}">
                <a16:creationId xmlns:a16="http://schemas.microsoft.com/office/drawing/2014/main" id="{E5C975EF-6382-4FA3-9194-A0BFD6468654}"/>
              </a:ext>
            </a:extLst>
          </p:cNvPr>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a:extLst>
              <a:ext uri="{FF2B5EF4-FFF2-40B4-BE49-F238E27FC236}">
                <a16:creationId xmlns:a16="http://schemas.microsoft.com/office/drawing/2014/main" id="{CCC14177-AD38-4F79-AA26-4B3C136BCF61}"/>
              </a:ext>
            </a:extLst>
          </p:cNvPr>
          <p:cNvSpPr>
            <a:spLocks noGrp="1"/>
          </p:cNvSpPr>
          <p:nvPr>
            <p:ph type="sldNum" sz="quarter" idx="12"/>
          </p:nvPr>
        </p:nvSpPr>
        <p:spPr/>
        <p:txBody>
          <a:bodyPr/>
          <a:lstStyle/>
          <a:p>
            <a:fld id="{E43F4A00-CEAE-5648-85CC-DAB34D7CE8D6}" type="slidenum">
              <a:rPr lang="fr-FR" smtClean="0"/>
              <a:pPr/>
              <a:t>12</a:t>
            </a:fld>
            <a:endParaRPr lang="fr-FR"/>
          </a:p>
        </p:txBody>
      </p:sp>
    </p:spTree>
    <p:extLst>
      <p:ext uri="{BB962C8B-B14F-4D97-AF65-F5344CB8AC3E}">
        <p14:creationId xmlns:p14="http://schemas.microsoft.com/office/powerpoint/2010/main" val="2862494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A471E4-A634-4CC3-BEF9-5AD302BB1D81}"/>
              </a:ext>
            </a:extLst>
          </p:cNvPr>
          <p:cNvSpPr>
            <a:spLocks noGrp="1"/>
          </p:cNvSpPr>
          <p:nvPr>
            <p:ph type="title"/>
          </p:nvPr>
        </p:nvSpPr>
        <p:spPr>
          <a:xfrm>
            <a:off x="838200" y="365125"/>
            <a:ext cx="9422423" cy="1191113"/>
          </a:xfrm>
        </p:spPr>
        <p:txBody>
          <a:bodyPr>
            <a:normAutofit/>
          </a:bodyPr>
          <a:lstStyle/>
          <a:p>
            <a:r>
              <a:rPr lang="fr-FR" sz="2400" dirty="0"/>
              <a:t>Collecte et gestion des données personnelles : les associations sont TOUTES concernées</a:t>
            </a:r>
          </a:p>
        </p:txBody>
      </p:sp>
      <p:sp>
        <p:nvSpPr>
          <p:cNvPr id="3" name="Espace réservé du contenu 2">
            <a:extLst>
              <a:ext uri="{FF2B5EF4-FFF2-40B4-BE49-F238E27FC236}">
                <a16:creationId xmlns:a16="http://schemas.microsoft.com/office/drawing/2014/main" id="{EF281BC3-3556-46FD-AF1D-B14D9682D472}"/>
              </a:ext>
            </a:extLst>
          </p:cNvPr>
          <p:cNvSpPr>
            <a:spLocks noGrp="1"/>
          </p:cNvSpPr>
          <p:nvPr>
            <p:ph idx="1"/>
          </p:nvPr>
        </p:nvSpPr>
        <p:spPr>
          <a:xfrm>
            <a:off x="838200" y="1450732"/>
            <a:ext cx="10515600" cy="4726232"/>
          </a:xfrm>
        </p:spPr>
        <p:txBody>
          <a:bodyPr>
            <a:normAutofit fontScale="77500" lnSpcReduction="20000"/>
          </a:bodyPr>
          <a:lstStyle/>
          <a:p>
            <a:pPr marL="0" indent="0">
              <a:buNone/>
            </a:pPr>
            <a:endParaRPr lang="fr-FR" dirty="0"/>
          </a:p>
          <a:p>
            <a:pPr marL="0" indent="0">
              <a:buNone/>
            </a:pPr>
            <a:r>
              <a:rPr lang="fr-FR"/>
              <a:t>Le </a:t>
            </a:r>
            <a:r>
              <a:rPr lang="fr-FR" dirty="0"/>
              <a:t>Règlement Général sur la Protection des Données (RGPD) établit des règles relatives à la protection des personnes physiques à l’égard du traitement des données à caractère personnel et des règles relatives à la libre circulation de ces données.</a:t>
            </a:r>
          </a:p>
          <a:p>
            <a:pPr marL="0" indent="0">
              <a:buNone/>
            </a:pPr>
            <a:endParaRPr lang="fr-FR" dirty="0"/>
          </a:p>
          <a:p>
            <a:pPr marL="0" indent="0">
              <a:buNone/>
            </a:pPr>
            <a:r>
              <a:rPr lang="fr-FR" dirty="0"/>
              <a:t>Le RGPD concerne </a:t>
            </a:r>
            <a:r>
              <a:rPr lang="fr-FR" b="1" dirty="0"/>
              <a:t>toute structure qui rassemble des données personnelles</a:t>
            </a:r>
            <a:r>
              <a:rPr lang="fr-FR" dirty="0"/>
              <a:t>, soit n’importe quelle “information se rapportant à une personne physique identifiée ou identifiable” </a:t>
            </a:r>
          </a:p>
          <a:p>
            <a:pPr marL="0" indent="0">
              <a:buNone/>
            </a:pPr>
            <a:r>
              <a:rPr lang="fr-FR" dirty="0"/>
              <a:t> </a:t>
            </a:r>
          </a:p>
          <a:p>
            <a:pPr>
              <a:buFont typeface="Wingdings" panose="05000000000000000000" pitchFamily="2" charset="2"/>
              <a:buChar char="Ø"/>
            </a:pPr>
            <a:r>
              <a:rPr lang="fr-FR" dirty="0"/>
              <a:t> si l’association a besoin, dans le cadre d’un événement, d’une adhésion, d’échanges de données à caractère personnel dans le cadre d’un contrat, …du nom, prénom, adresse mail, numéro de téléphone ou adresse postale, ou d’une pièce d’identité… , </a:t>
            </a:r>
            <a:r>
              <a:rPr lang="fr-FR" b="1" dirty="0"/>
              <a:t>elle est d’office soumise au RGPD</a:t>
            </a:r>
            <a:r>
              <a:rPr lang="fr-FR" dirty="0"/>
              <a:t>, et ce même si ces informations sont stockées dans un livre de compte, un cahier à petit carreaux ou un fichier texte ou </a:t>
            </a:r>
            <a:r>
              <a:rPr lang="fr-FR" dirty="0" err="1"/>
              <a:t>excel</a:t>
            </a:r>
            <a:r>
              <a:rPr lang="fr-FR" dirty="0"/>
              <a:t> sur ordinateur, ... </a:t>
            </a:r>
          </a:p>
          <a:p>
            <a:endParaRPr lang="fr-FR" b="1" dirty="0"/>
          </a:p>
          <a:p>
            <a:pPr marL="0" indent="0">
              <a:buNone/>
            </a:pPr>
            <a:r>
              <a:rPr lang="fr-FR" sz="2100" b="1" dirty="0"/>
              <a:t>https://www.cnil.fr</a:t>
            </a:r>
          </a:p>
          <a:p>
            <a:endParaRPr lang="fr-FR" b="1" dirty="0"/>
          </a:p>
          <a:p>
            <a:endParaRPr lang="fr-FR" dirty="0"/>
          </a:p>
        </p:txBody>
      </p:sp>
      <p:sp>
        <p:nvSpPr>
          <p:cNvPr id="4" name="Espace réservé de la date 3">
            <a:extLst>
              <a:ext uri="{FF2B5EF4-FFF2-40B4-BE49-F238E27FC236}">
                <a16:creationId xmlns:a16="http://schemas.microsoft.com/office/drawing/2014/main" id="{6B815D80-5829-40F8-B2B2-C0FD207F41E8}"/>
              </a:ext>
            </a:extLst>
          </p:cNvPr>
          <p:cNvSpPr>
            <a:spLocks noGrp="1"/>
          </p:cNvSpPr>
          <p:nvPr>
            <p:ph type="dt" sz="half" idx="10"/>
          </p:nvPr>
        </p:nvSpPr>
        <p:spPr/>
        <p:txBody>
          <a:bodyPr/>
          <a:lstStyle/>
          <a:p>
            <a:fld id="{91DD9282-A15A-E541-BACD-BAD8BE012FF9}" type="datetime1">
              <a:rPr lang="fr-FR" smtClean="0"/>
              <a:t>06/02/2026</a:t>
            </a:fld>
            <a:endParaRPr lang="fr-FR"/>
          </a:p>
        </p:txBody>
      </p:sp>
      <p:sp>
        <p:nvSpPr>
          <p:cNvPr id="5" name="Espace réservé du pied de page 4">
            <a:extLst>
              <a:ext uri="{FF2B5EF4-FFF2-40B4-BE49-F238E27FC236}">
                <a16:creationId xmlns:a16="http://schemas.microsoft.com/office/drawing/2014/main" id="{728218DD-68B4-40CA-9E98-90FE638638E7}"/>
              </a:ext>
            </a:extLst>
          </p:cNvPr>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a:extLst>
              <a:ext uri="{FF2B5EF4-FFF2-40B4-BE49-F238E27FC236}">
                <a16:creationId xmlns:a16="http://schemas.microsoft.com/office/drawing/2014/main" id="{0CEDE5AC-CF50-4D71-9799-A6F4D2FF6AFE}"/>
              </a:ext>
            </a:extLst>
          </p:cNvPr>
          <p:cNvSpPr>
            <a:spLocks noGrp="1"/>
          </p:cNvSpPr>
          <p:nvPr>
            <p:ph type="sldNum" sz="quarter" idx="12"/>
          </p:nvPr>
        </p:nvSpPr>
        <p:spPr/>
        <p:txBody>
          <a:bodyPr/>
          <a:lstStyle/>
          <a:p>
            <a:fld id="{E43F4A00-CEAE-5648-85CC-DAB34D7CE8D6}" type="slidenum">
              <a:rPr lang="fr-FR" smtClean="0"/>
              <a:pPr/>
              <a:t>13</a:t>
            </a:fld>
            <a:endParaRPr lang="fr-FR"/>
          </a:p>
        </p:txBody>
      </p:sp>
    </p:spTree>
    <p:extLst>
      <p:ext uri="{BB962C8B-B14F-4D97-AF65-F5344CB8AC3E}">
        <p14:creationId xmlns:p14="http://schemas.microsoft.com/office/powerpoint/2010/main" val="1895415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B40050-8B3D-44C0-809C-D65A9D789EEA}"/>
              </a:ext>
            </a:extLst>
          </p:cNvPr>
          <p:cNvSpPr>
            <a:spLocks noGrp="1"/>
          </p:cNvSpPr>
          <p:nvPr>
            <p:ph type="title"/>
          </p:nvPr>
        </p:nvSpPr>
        <p:spPr/>
        <p:txBody>
          <a:bodyPr/>
          <a:lstStyle/>
          <a:p>
            <a:r>
              <a:rPr lang="fr-FR" dirty="0"/>
              <a:t>LES ASSURANCES</a:t>
            </a:r>
          </a:p>
        </p:txBody>
      </p:sp>
      <p:sp>
        <p:nvSpPr>
          <p:cNvPr id="4" name="Espace réservé de la date 3">
            <a:extLst>
              <a:ext uri="{FF2B5EF4-FFF2-40B4-BE49-F238E27FC236}">
                <a16:creationId xmlns:a16="http://schemas.microsoft.com/office/drawing/2014/main" id="{1D711881-C25C-4198-BE6D-E2EE41AEBBB3}"/>
              </a:ext>
            </a:extLst>
          </p:cNvPr>
          <p:cNvSpPr>
            <a:spLocks noGrp="1"/>
          </p:cNvSpPr>
          <p:nvPr>
            <p:ph type="dt" sz="half" idx="10"/>
          </p:nvPr>
        </p:nvSpPr>
        <p:spPr/>
        <p:txBody>
          <a:bodyPr/>
          <a:lstStyle/>
          <a:p>
            <a:fld id="{853D691A-AAE8-204F-BCF3-F392DE4978A6}" type="datetime1">
              <a:rPr lang="fr-FR" smtClean="0"/>
              <a:t>06/02/2026</a:t>
            </a:fld>
            <a:endParaRPr lang="fr-FR" dirty="0"/>
          </a:p>
        </p:txBody>
      </p:sp>
      <p:sp>
        <p:nvSpPr>
          <p:cNvPr id="5" name="Espace réservé du pied de page 4">
            <a:extLst>
              <a:ext uri="{FF2B5EF4-FFF2-40B4-BE49-F238E27FC236}">
                <a16:creationId xmlns:a16="http://schemas.microsoft.com/office/drawing/2014/main" id="{B19720FC-3451-4180-88F7-D32CAA19C713}"/>
              </a:ext>
            </a:extLst>
          </p:cNvPr>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a:extLst>
              <a:ext uri="{FF2B5EF4-FFF2-40B4-BE49-F238E27FC236}">
                <a16:creationId xmlns:a16="http://schemas.microsoft.com/office/drawing/2014/main" id="{33BA7733-DAFC-469E-AE38-991FC489CD1F}"/>
              </a:ext>
            </a:extLst>
          </p:cNvPr>
          <p:cNvSpPr>
            <a:spLocks noGrp="1"/>
          </p:cNvSpPr>
          <p:nvPr>
            <p:ph type="sldNum" sz="quarter" idx="12"/>
          </p:nvPr>
        </p:nvSpPr>
        <p:spPr/>
        <p:txBody>
          <a:bodyPr/>
          <a:lstStyle/>
          <a:p>
            <a:fld id="{E43F4A00-CEAE-5648-85CC-DAB34D7CE8D6}" type="slidenum">
              <a:rPr lang="fr-FR" smtClean="0"/>
              <a:pPr/>
              <a:t>14</a:t>
            </a:fld>
            <a:endParaRPr lang="fr-FR"/>
          </a:p>
        </p:txBody>
      </p:sp>
    </p:spTree>
    <p:extLst>
      <p:ext uri="{BB962C8B-B14F-4D97-AF65-F5344CB8AC3E}">
        <p14:creationId xmlns:p14="http://schemas.microsoft.com/office/powerpoint/2010/main" val="145545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F4DACB-7908-9849-9E14-58A68D7B27CB}"/>
              </a:ext>
            </a:extLst>
          </p:cNvPr>
          <p:cNvSpPr>
            <a:spLocks noGrp="1"/>
          </p:cNvSpPr>
          <p:nvPr>
            <p:ph type="title"/>
          </p:nvPr>
        </p:nvSpPr>
        <p:spPr/>
        <p:txBody>
          <a:bodyPr/>
          <a:lstStyle/>
          <a:p>
            <a:r>
              <a:rPr lang="fr-FR" dirty="0"/>
              <a:t>L'assurance responsabilité civile</a:t>
            </a:r>
          </a:p>
        </p:txBody>
      </p:sp>
      <p:sp>
        <p:nvSpPr>
          <p:cNvPr id="5" name="Espace réservé du pied de page 4">
            <a:extLst>
              <a:ext uri="{FF2B5EF4-FFF2-40B4-BE49-F238E27FC236}">
                <a16:creationId xmlns:a16="http://schemas.microsoft.com/office/drawing/2014/main" id="{9EC9C67F-3DB4-6D49-A049-AC25EB9CF13F}"/>
              </a:ext>
            </a:extLst>
          </p:cNvPr>
          <p:cNvSpPr>
            <a:spLocks noGrp="1"/>
          </p:cNvSpPr>
          <p:nvPr>
            <p:ph type="ftr" sz="quarter" idx="11"/>
          </p:nvPr>
        </p:nvSpPr>
        <p:spPr/>
        <p:txBody>
          <a:bodyPr/>
          <a:lstStyle/>
          <a:p>
            <a:r>
              <a:rPr lang="fr-FR" dirty="0"/>
              <a:t>L'Institut Agro - Présentation</a:t>
            </a:r>
          </a:p>
        </p:txBody>
      </p:sp>
      <p:sp>
        <p:nvSpPr>
          <p:cNvPr id="6" name="Espace réservé du numéro de diapositive 5">
            <a:extLst>
              <a:ext uri="{FF2B5EF4-FFF2-40B4-BE49-F238E27FC236}">
                <a16:creationId xmlns:a16="http://schemas.microsoft.com/office/drawing/2014/main" id="{123BDB4F-8BC1-F244-A36B-CDB9E55F6AE9}"/>
              </a:ext>
            </a:extLst>
          </p:cNvPr>
          <p:cNvSpPr>
            <a:spLocks noGrp="1"/>
          </p:cNvSpPr>
          <p:nvPr>
            <p:ph type="sldNum" sz="quarter" idx="12"/>
          </p:nvPr>
        </p:nvSpPr>
        <p:spPr/>
        <p:txBody>
          <a:bodyPr/>
          <a:lstStyle/>
          <a:p>
            <a:fld id="{E43F4A00-CEAE-5648-85CC-DAB34D7CE8D6}" type="slidenum">
              <a:rPr lang="fr-FR" smtClean="0"/>
              <a:pPr/>
              <a:t>15</a:t>
            </a:fld>
            <a:endParaRPr lang="fr-FR"/>
          </a:p>
        </p:txBody>
      </p:sp>
      <p:sp>
        <p:nvSpPr>
          <p:cNvPr id="3" name="ZoneTexte 2"/>
          <p:cNvSpPr txBox="1"/>
          <p:nvPr/>
        </p:nvSpPr>
        <p:spPr>
          <a:xfrm>
            <a:off x="516259" y="1459522"/>
            <a:ext cx="10649972" cy="5909310"/>
          </a:xfrm>
          <a:prstGeom prst="rect">
            <a:avLst/>
          </a:prstGeom>
          <a:noFill/>
        </p:spPr>
        <p:txBody>
          <a:bodyPr wrap="square" rtlCol="0">
            <a:spAutoFit/>
          </a:bodyPr>
          <a:lstStyle/>
          <a:p>
            <a:pPr lvl="1"/>
            <a:r>
              <a:rPr lang="fr-FR" b="1" dirty="0"/>
              <a:t>Elle permet :</a:t>
            </a:r>
          </a:p>
          <a:p>
            <a:pPr lvl="1"/>
            <a:endParaRPr lang="fr-FR" b="1" dirty="0"/>
          </a:p>
          <a:p>
            <a:pPr marL="285750" indent="-285750">
              <a:buFont typeface="Wingdings" panose="05000000000000000000" pitchFamily="2" charset="2"/>
              <a:buChar char="Ø"/>
            </a:pPr>
            <a:r>
              <a:rPr lang="fr-FR" dirty="0"/>
              <a:t>d’être assuré contre tous les dommages que l’association ou toute personne physique agissant pour l’association, ont causés à des tiers (humain, matériel...)</a:t>
            </a:r>
          </a:p>
          <a:p>
            <a:endParaRPr lang="fr-FR" dirty="0"/>
          </a:p>
          <a:p>
            <a:pPr marL="285750" indent="-285750">
              <a:buFont typeface="Wingdings" panose="05000000000000000000" pitchFamily="2" charset="2"/>
              <a:buChar char="Ø"/>
            </a:pPr>
            <a:r>
              <a:rPr lang="fr-FR" dirty="0"/>
              <a:t>de couvrir l’ensemble des dommages causés par l’association à son environnement (personnes physiques, autres associations, entreprises, organismes, …)</a:t>
            </a:r>
            <a:r>
              <a:rPr lang="fr-FR" b="1" dirty="0"/>
              <a:t> </a:t>
            </a:r>
          </a:p>
          <a:p>
            <a:endParaRPr lang="fr-FR" b="1" dirty="0"/>
          </a:p>
          <a:p>
            <a:r>
              <a:rPr lang="fr-FR" b="1" dirty="0">
                <a:solidFill>
                  <a:srgbClr val="FF0000"/>
                </a:solidFill>
              </a:rPr>
              <a:t>Attention</a:t>
            </a:r>
            <a:r>
              <a:rPr lang="fr-FR" dirty="0"/>
              <a:t>  : l’assurance responsabilité civile ne couvre pas les événements de grande ampleur ou contenant un certain nombre de participants et/ou comportant un risque financier important. Dans ces cas, l’assurance </a:t>
            </a:r>
            <a:r>
              <a:rPr lang="fr-FR" b="1" dirty="0"/>
              <a:t>Responsabilité Civile Organisateur </a:t>
            </a:r>
            <a:r>
              <a:rPr lang="fr-FR" dirty="0"/>
              <a:t>est indispensable.</a:t>
            </a:r>
            <a:br>
              <a:rPr lang="fr-FR" dirty="0"/>
            </a:br>
            <a:endParaRPr lang="fr-FR" dirty="0"/>
          </a:p>
          <a:p>
            <a:endParaRPr lang="fr-FR" b="1" dirty="0"/>
          </a:p>
          <a:p>
            <a:pPr marL="285750" indent="-285750">
              <a:buFont typeface="Wingdings" panose="05000000000000000000" pitchFamily="2" charset="2"/>
              <a:buChar char="Ø"/>
            </a:pPr>
            <a:r>
              <a:rPr lang="fr-FR" dirty="0"/>
              <a:t>L’assurance Responsabilité Civile Organisateur couvre l’association en tant qu’organisateur d’un événement qui ne rentre pas dans le cadre de son fonctionnement habituel et représente donc un risque particulier.</a:t>
            </a:r>
            <a:r>
              <a:rPr lang="fr-FR" b="1" dirty="0"/>
              <a:t> </a:t>
            </a:r>
          </a:p>
          <a:p>
            <a:endParaRPr lang="fr-FR" b="1" dirty="0"/>
          </a:p>
          <a:p>
            <a:pPr marL="285750" indent="-285750">
              <a:buFont typeface="Arial" panose="020B0604020202020204" pitchFamily="34" charset="0"/>
              <a:buChar char="•"/>
            </a:pPr>
            <a:endParaRPr lang="fr-FR" dirty="0">
              <a:solidFill>
                <a:srgbClr val="002060"/>
              </a:solidFill>
            </a:endParaRPr>
          </a:p>
          <a:p>
            <a:pPr marL="285750" indent="-285750">
              <a:buFont typeface="Arial" panose="020B0604020202020204" pitchFamily="34" charset="0"/>
              <a:buChar char="•"/>
            </a:pPr>
            <a:endParaRPr lang="fr-FR" dirty="0">
              <a:solidFill>
                <a:srgbClr val="002060"/>
              </a:solidFill>
            </a:endParaRPr>
          </a:p>
          <a:p>
            <a:pPr marL="285750" indent="-285750">
              <a:buFont typeface="Arial" panose="020B0604020202020204" pitchFamily="34" charset="0"/>
              <a:buChar char="•"/>
            </a:pPr>
            <a:endParaRPr lang="fr-FR" dirty="0">
              <a:solidFill>
                <a:srgbClr val="002060"/>
              </a:solidFill>
            </a:endParaRPr>
          </a:p>
          <a:p>
            <a:endParaRPr lang="fr-FR" dirty="0">
              <a:solidFill>
                <a:srgbClr val="002060"/>
              </a:solidFill>
            </a:endParaRPr>
          </a:p>
        </p:txBody>
      </p:sp>
    </p:spTree>
    <p:extLst>
      <p:ext uri="{BB962C8B-B14F-4D97-AF65-F5344CB8AC3E}">
        <p14:creationId xmlns:p14="http://schemas.microsoft.com/office/powerpoint/2010/main" val="4140964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F4DACB-7908-9849-9E14-58A68D7B27CB}"/>
              </a:ext>
            </a:extLst>
          </p:cNvPr>
          <p:cNvSpPr>
            <a:spLocks noGrp="1"/>
          </p:cNvSpPr>
          <p:nvPr>
            <p:ph type="title"/>
          </p:nvPr>
        </p:nvSpPr>
        <p:spPr/>
        <p:txBody>
          <a:bodyPr>
            <a:normAutofit/>
          </a:bodyPr>
          <a:lstStyle/>
          <a:p>
            <a:r>
              <a:rPr lang="fr-FR" dirty="0"/>
              <a:t>L’assurance accidents corporels</a:t>
            </a:r>
            <a:br>
              <a:rPr lang="fr-FR" dirty="0">
                <a:solidFill>
                  <a:srgbClr val="002060"/>
                </a:solidFill>
              </a:rPr>
            </a:br>
            <a:endParaRPr lang="fr-FR" dirty="0"/>
          </a:p>
        </p:txBody>
      </p:sp>
      <p:sp>
        <p:nvSpPr>
          <p:cNvPr id="4" name="Espace réservé de la date 3">
            <a:extLst>
              <a:ext uri="{FF2B5EF4-FFF2-40B4-BE49-F238E27FC236}">
                <a16:creationId xmlns:a16="http://schemas.microsoft.com/office/drawing/2014/main" id="{1B33B276-0B45-4C4E-9A54-09F537E14F1D}"/>
              </a:ext>
            </a:extLst>
          </p:cNvPr>
          <p:cNvSpPr>
            <a:spLocks noGrp="1"/>
          </p:cNvSpPr>
          <p:nvPr>
            <p:ph type="dt" sz="half" idx="10"/>
          </p:nvPr>
        </p:nvSpPr>
        <p:spPr/>
        <p:txBody>
          <a:bodyPr/>
          <a:lstStyle/>
          <a:p>
            <a:r>
              <a:rPr lang="fr-FR" dirty="0"/>
              <a:t>01/02/2022</a:t>
            </a:r>
          </a:p>
        </p:txBody>
      </p:sp>
      <p:sp>
        <p:nvSpPr>
          <p:cNvPr id="5" name="Espace réservé du pied de page 4">
            <a:extLst>
              <a:ext uri="{FF2B5EF4-FFF2-40B4-BE49-F238E27FC236}">
                <a16:creationId xmlns:a16="http://schemas.microsoft.com/office/drawing/2014/main" id="{9EC9C67F-3DB4-6D49-A049-AC25EB9CF13F}"/>
              </a:ext>
            </a:extLst>
          </p:cNvPr>
          <p:cNvSpPr>
            <a:spLocks noGrp="1"/>
          </p:cNvSpPr>
          <p:nvPr>
            <p:ph type="ftr" sz="quarter" idx="11"/>
          </p:nvPr>
        </p:nvSpPr>
        <p:spPr/>
        <p:txBody>
          <a:bodyPr/>
          <a:lstStyle/>
          <a:p>
            <a:r>
              <a:rPr lang="fr-FR" dirty="0"/>
              <a:t>L'Institut Agro - Présentation</a:t>
            </a:r>
          </a:p>
        </p:txBody>
      </p:sp>
      <p:sp>
        <p:nvSpPr>
          <p:cNvPr id="6" name="Espace réservé du numéro de diapositive 5">
            <a:extLst>
              <a:ext uri="{FF2B5EF4-FFF2-40B4-BE49-F238E27FC236}">
                <a16:creationId xmlns:a16="http://schemas.microsoft.com/office/drawing/2014/main" id="{123BDB4F-8BC1-F244-A36B-CDB9E55F6AE9}"/>
              </a:ext>
            </a:extLst>
          </p:cNvPr>
          <p:cNvSpPr>
            <a:spLocks noGrp="1"/>
          </p:cNvSpPr>
          <p:nvPr>
            <p:ph type="sldNum" sz="quarter" idx="12"/>
          </p:nvPr>
        </p:nvSpPr>
        <p:spPr/>
        <p:txBody>
          <a:bodyPr/>
          <a:lstStyle/>
          <a:p>
            <a:fld id="{E43F4A00-CEAE-5648-85CC-DAB34D7CE8D6}" type="slidenum">
              <a:rPr lang="fr-FR" smtClean="0"/>
              <a:pPr/>
              <a:t>16</a:t>
            </a:fld>
            <a:endParaRPr lang="fr-FR"/>
          </a:p>
        </p:txBody>
      </p:sp>
      <p:sp>
        <p:nvSpPr>
          <p:cNvPr id="3" name="ZoneTexte 2"/>
          <p:cNvSpPr txBox="1"/>
          <p:nvPr/>
        </p:nvSpPr>
        <p:spPr>
          <a:xfrm>
            <a:off x="495300" y="1413063"/>
            <a:ext cx="10515600" cy="4031873"/>
          </a:xfrm>
          <a:prstGeom prst="rect">
            <a:avLst/>
          </a:prstGeom>
          <a:noFill/>
        </p:spPr>
        <p:txBody>
          <a:bodyPr wrap="square" rtlCol="0">
            <a:spAutoFit/>
          </a:bodyPr>
          <a:lstStyle/>
          <a:p>
            <a:pPr lvl="1" algn="just"/>
            <a:r>
              <a:rPr lang="fr-FR" sz="2400" b="1" dirty="0"/>
              <a:t>Elle permet </a:t>
            </a:r>
          </a:p>
          <a:p>
            <a:pPr lvl="1" algn="just"/>
            <a:endParaRPr lang="fr-FR" sz="2400" b="1" dirty="0"/>
          </a:p>
          <a:p>
            <a:pPr marL="742950" lvl="1" indent="-285750" algn="just">
              <a:buFont typeface="Wingdings" panose="05000000000000000000" pitchFamily="2" charset="2"/>
              <a:buChar char="Ø"/>
            </a:pPr>
            <a:r>
              <a:rPr lang="fr-FR" sz="2400" dirty="0"/>
              <a:t>d’être couvert dans le cas d’un dommage causé à l’un des membres de l’association dans le cadre des </a:t>
            </a:r>
            <a:r>
              <a:rPr lang="fr-FR" sz="2400" dirty="0" err="1"/>
              <a:t>activités</a:t>
            </a:r>
            <a:r>
              <a:rPr lang="fr-FR" sz="2400" dirty="0"/>
              <a:t> de l’association</a:t>
            </a:r>
          </a:p>
          <a:p>
            <a:pPr lvl="1" algn="just"/>
            <a:endParaRPr lang="fr-FR" sz="2400" dirty="0"/>
          </a:p>
          <a:p>
            <a:pPr marL="742950" lvl="1" indent="-285750" algn="just">
              <a:buFont typeface="Wingdings" panose="05000000000000000000" pitchFamily="2" charset="2"/>
              <a:buChar char="Ø"/>
            </a:pPr>
            <a:r>
              <a:rPr lang="fr-FR" sz="2400" dirty="0"/>
              <a:t>de couvrir les bénévoles et les participants occasionnels</a:t>
            </a:r>
          </a:p>
          <a:p>
            <a:pPr marL="742950" lvl="1" indent="-285750" algn="just">
              <a:buFont typeface="Arial" panose="020B0604020202020204" pitchFamily="34" charset="0"/>
              <a:buChar char="•"/>
            </a:pPr>
            <a:endParaRPr lang="fr-FR" sz="2400" dirty="0"/>
          </a:p>
          <a:p>
            <a:pPr algn="just"/>
            <a:r>
              <a:rPr lang="fr-FR" sz="2400" dirty="0"/>
              <a:t>A défaut, si la personne qui a subi les dommages n’est pas membre de l’association, c’est la responsabilité civile de l’association qui sera engagée.</a:t>
            </a:r>
            <a:endParaRPr lang="fr-FR" sz="2400" dirty="0">
              <a:latin typeface="Calibri" charset="0"/>
            </a:endParaRPr>
          </a:p>
          <a:p>
            <a:endParaRPr lang="fr-FR" sz="2200" dirty="0">
              <a:solidFill>
                <a:srgbClr val="002060"/>
              </a:solidFill>
            </a:endParaRPr>
          </a:p>
          <a:p>
            <a:pPr marL="285750" indent="-285750">
              <a:buFont typeface="Wingdings" panose="05000000000000000000" pitchFamily="2" charset="2"/>
              <a:buChar char="v"/>
            </a:pPr>
            <a:endParaRPr lang="fr-FR" dirty="0"/>
          </a:p>
        </p:txBody>
      </p:sp>
    </p:spTree>
    <p:extLst>
      <p:ext uri="{BB962C8B-B14F-4D97-AF65-F5344CB8AC3E}">
        <p14:creationId xmlns:p14="http://schemas.microsoft.com/office/powerpoint/2010/main" val="2140552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F4DACB-7908-9849-9E14-58A68D7B27CB}"/>
              </a:ext>
            </a:extLst>
          </p:cNvPr>
          <p:cNvSpPr>
            <a:spLocks noGrp="1"/>
          </p:cNvSpPr>
          <p:nvPr>
            <p:ph type="title"/>
          </p:nvPr>
        </p:nvSpPr>
        <p:spPr/>
        <p:txBody>
          <a:bodyPr/>
          <a:lstStyle/>
          <a:p>
            <a:r>
              <a:rPr lang="fr-FR" dirty="0"/>
              <a:t>Quelques questions à se poser</a:t>
            </a:r>
          </a:p>
        </p:txBody>
      </p:sp>
      <p:sp>
        <p:nvSpPr>
          <p:cNvPr id="5" name="Espace réservé du pied de page 4">
            <a:extLst>
              <a:ext uri="{FF2B5EF4-FFF2-40B4-BE49-F238E27FC236}">
                <a16:creationId xmlns:a16="http://schemas.microsoft.com/office/drawing/2014/main" id="{9EC9C67F-3DB4-6D49-A049-AC25EB9CF13F}"/>
              </a:ext>
            </a:extLst>
          </p:cNvPr>
          <p:cNvSpPr>
            <a:spLocks noGrp="1"/>
          </p:cNvSpPr>
          <p:nvPr>
            <p:ph type="ftr" sz="quarter" idx="11"/>
          </p:nvPr>
        </p:nvSpPr>
        <p:spPr/>
        <p:txBody>
          <a:bodyPr/>
          <a:lstStyle/>
          <a:p>
            <a:r>
              <a:rPr lang="fr-FR" dirty="0"/>
              <a:t>L'Institut Agro - Présentation</a:t>
            </a:r>
          </a:p>
        </p:txBody>
      </p:sp>
      <p:sp>
        <p:nvSpPr>
          <p:cNvPr id="6" name="Espace réservé du numéro de diapositive 5">
            <a:extLst>
              <a:ext uri="{FF2B5EF4-FFF2-40B4-BE49-F238E27FC236}">
                <a16:creationId xmlns:a16="http://schemas.microsoft.com/office/drawing/2014/main" id="{123BDB4F-8BC1-F244-A36B-CDB9E55F6AE9}"/>
              </a:ext>
            </a:extLst>
          </p:cNvPr>
          <p:cNvSpPr>
            <a:spLocks noGrp="1"/>
          </p:cNvSpPr>
          <p:nvPr>
            <p:ph type="sldNum" sz="quarter" idx="12"/>
          </p:nvPr>
        </p:nvSpPr>
        <p:spPr/>
        <p:txBody>
          <a:bodyPr/>
          <a:lstStyle/>
          <a:p>
            <a:fld id="{E43F4A00-CEAE-5648-85CC-DAB34D7CE8D6}" type="slidenum">
              <a:rPr lang="fr-FR" smtClean="0"/>
              <a:pPr/>
              <a:t>17</a:t>
            </a:fld>
            <a:endParaRPr lang="fr-FR"/>
          </a:p>
        </p:txBody>
      </p:sp>
      <p:sp>
        <p:nvSpPr>
          <p:cNvPr id="3" name="ZoneTexte 2"/>
          <p:cNvSpPr txBox="1"/>
          <p:nvPr/>
        </p:nvSpPr>
        <p:spPr>
          <a:xfrm>
            <a:off x="318341" y="1690688"/>
            <a:ext cx="11173205" cy="4770537"/>
          </a:xfrm>
          <a:prstGeom prst="rect">
            <a:avLst/>
          </a:prstGeom>
          <a:noFill/>
        </p:spPr>
        <p:txBody>
          <a:bodyPr wrap="square" rtlCol="0">
            <a:spAutoFit/>
          </a:bodyPr>
          <a:lstStyle/>
          <a:p>
            <a:pPr marL="342900" indent="-342900" algn="just">
              <a:buFont typeface="Wingdings" panose="05000000000000000000" pitchFamily="2" charset="2"/>
              <a:buChar char="Ø"/>
            </a:pPr>
            <a:r>
              <a:rPr lang="fr-FR" sz="2000" dirty="0"/>
              <a:t>Quels sont les évènements couverts par le contrat (soirée, voyage, compétition sportive…) ? Les évènements payants sont ils également couverts? Les activités régulières comme occasionnelles sont-elles couvertes?</a:t>
            </a:r>
          </a:p>
          <a:p>
            <a:pPr algn="just"/>
            <a:endParaRPr lang="fr-FR" sz="2000" dirty="0"/>
          </a:p>
          <a:p>
            <a:pPr marL="342900" indent="-342900" algn="just">
              <a:buFont typeface="Wingdings" panose="05000000000000000000" pitchFamily="2" charset="2"/>
              <a:buChar char="Ø"/>
            </a:pPr>
            <a:r>
              <a:rPr lang="fr-FR" sz="2000" dirty="0"/>
              <a:t>L’assurance couvre-t-elle les risques locatifs?</a:t>
            </a:r>
          </a:p>
          <a:p>
            <a:pPr algn="just"/>
            <a:endParaRPr lang="fr-FR" sz="2000" dirty="0"/>
          </a:p>
          <a:p>
            <a:pPr marL="342900" indent="-342900" algn="just">
              <a:buFont typeface="Wingdings" panose="05000000000000000000" pitchFamily="2" charset="2"/>
              <a:buChar char="Ø"/>
            </a:pPr>
            <a:r>
              <a:rPr lang="fr-FR" sz="2000" dirty="0"/>
              <a:t>Les membres et bénévoles de l’association sont-ils inclus dans la couverture de l’association ? Sont-ils considérés comme tiers entre eux ? Combien de membres maximum couvre-t-elle ?</a:t>
            </a:r>
          </a:p>
          <a:p>
            <a:pPr algn="just"/>
            <a:endParaRPr lang="fr-FR" sz="2000" dirty="0"/>
          </a:p>
          <a:p>
            <a:pPr marL="342900" indent="-342900" algn="just">
              <a:buFont typeface="Wingdings" panose="05000000000000000000" pitchFamily="2" charset="2"/>
              <a:buChar char="Ø"/>
            </a:pPr>
            <a:r>
              <a:rPr lang="fr-FR" sz="2000" dirty="0"/>
              <a:t>L’ensemble des participants à l’évènement est-il pris en charge au titre de la responsabilité civile, sans limitation de nombre ?</a:t>
            </a:r>
          </a:p>
          <a:p>
            <a:pPr algn="just"/>
            <a:endParaRPr lang="fr-FR" sz="2000" dirty="0"/>
          </a:p>
          <a:p>
            <a:pPr marL="342900" indent="-342900" algn="just">
              <a:buFont typeface="Wingdings" panose="05000000000000000000" pitchFamily="2" charset="2"/>
              <a:buChar char="Ø"/>
            </a:pPr>
            <a:r>
              <a:rPr lang="fr-FR" sz="2000" dirty="0"/>
              <a:t>Y-a-t-il une garantie d’assistance juridique comprise dans le contrat ?</a:t>
            </a:r>
          </a:p>
          <a:p>
            <a:pPr marL="800100" lvl="1" indent="-342900" algn="just">
              <a:buFont typeface="Wingdings" panose="05000000000000000000" pitchFamily="2" charset="2"/>
              <a:buChar char="v"/>
              <a:defRPr/>
            </a:pPr>
            <a:endParaRPr lang="fr-FR" sz="2400" dirty="0">
              <a:solidFill>
                <a:srgbClr val="002060"/>
              </a:solidFill>
              <a:latin typeface="Calibri"/>
              <a:sym typeface="Wingdings" panose="05000000000000000000" pitchFamily="2" charset="2"/>
            </a:endParaRPr>
          </a:p>
          <a:p>
            <a:pPr lvl="2">
              <a:defRPr/>
            </a:pPr>
            <a:endParaRPr lang="fr-FR" sz="2000" dirty="0">
              <a:solidFill>
                <a:srgbClr val="002060"/>
              </a:solidFill>
              <a:sym typeface="Wingdings" panose="05000000000000000000" pitchFamily="2" charset="2"/>
            </a:endParaRPr>
          </a:p>
        </p:txBody>
      </p:sp>
    </p:spTree>
    <p:extLst>
      <p:ext uri="{BB962C8B-B14F-4D97-AF65-F5344CB8AC3E}">
        <p14:creationId xmlns:p14="http://schemas.microsoft.com/office/powerpoint/2010/main" val="1603600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Merci de votre attention !</a:t>
            </a:r>
            <a:br>
              <a:rPr lang="fr-FR" dirty="0"/>
            </a:br>
            <a:endParaRPr lang="fr-FR" dirty="0"/>
          </a:p>
        </p:txBody>
      </p:sp>
      <p:sp>
        <p:nvSpPr>
          <p:cNvPr id="3" name="Espace réservé du texte 2"/>
          <p:cNvSpPr>
            <a:spLocks noGrp="1"/>
          </p:cNvSpPr>
          <p:nvPr>
            <p:ph type="body" sz="quarter" idx="10"/>
          </p:nvPr>
        </p:nvSpPr>
        <p:spPr/>
        <p:txBody>
          <a:bodyPr>
            <a:normAutofit/>
          </a:bodyPr>
          <a:lstStyle/>
          <a:p>
            <a:r>
              <a:rPr lang="fr-FR" dirty="0"/>
              <a:t>Mission des affaires juridiques</a:t>
            </a:r>
          </a:p>
        </p:txBody>
      </p:sp>
    </p:spTree>
    <p:extLst>
      <p:ext uri="{BB962C8B-B14F-4D97-AF65-F5344CB8AC3E}">
        <p14:creationId xmlns:p14="http://schemas.microsoft.com/office/powerpoint/2010/main" val="45216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D294C3-97D6-43EE-9626-787895D41B15}"/>
              </a:ext>
            </a:extLst>
          </p:cNvPr>
          <p:cNvSpPr>
            <a:spLocks noGrp="1"/>
          </p:cNvSpPr>
          <p:nvPr>
            <p:ph type="title"/>
          </p:nvPr>
        </p:nvSpPr>
        <p:spPr/>
        <p:txBody>
          <a:bodyPr/>
          <a:lstStyle/>
          <a:p>
            <a:r>
              <a:rPr lang="fr-FR" dirty="0"/>
              <a:t>LES STATUTS</a:t>
            </a:r>
          </a:p>
        </p:txBody>
      </p:sp>
      <p:sp>
        <p:nvSpPr>
          <p:cNvPr id="4" name="Espace réservé de la date 3">
            <a:extLst>
              <a:ext uri="{FF2B5EF4-FFF2-40B4-BE49-F238E27FC236}">
                <a16:creationId xmlns:a16="http://schemas.microsoft.com/office/drawing/2014/main" id="{E71E3256-CF33-4DA2-ACB6-8AB90A3BE8E4}"/>
              </a:ext>
            </a:extLst>
          </p:cNvPr>
          <p:cNvSpPr>
            <a:spLocks noGrp="1"/>
          </p:cNvSpPr>
          <p:nvPr>
            <p:ph type="dt" sz="half" idx="10"/>
          </p:nvPr>
        </p:nvSpPr>
        <p:spPr/>
        <p:txBody>
          <a:bodyPr/>
          <a:lstStyle/>
          <a:p>
            <a:fld id="{853D691A-AAE8-204F-BCF3-F392DE4978A6}" type="datetime1">
              <a:rPr lang="fr-FR" smtClean="0"/>
              <a:t>06/02/2026</a:t>
            </a:fld>
            <a:endParaRPr lang="fr-FR" dirty="0"/>
          </a:p>
        </p:txBody>
      </p:sp>
      <p:sp>
        <p:nvSpPr>
          <p:cNvPr id="5" name="Espace réservé du pied de page 4">
            <a:extLst>
              <a:ext uri="{FF2B5EF4-FFF2-40B4-BE49-F238E27FC236}">
                <a16:creationId xmlns:a16="http://schemas.microsoft.com/office/drawing/2014/main" id="{104355E7-742E-4A81-A4FC-A572CE0CD684}"/>
              </a:ext>
            </a:extLst>
          </p:cNvPr>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a:extLst>
              <a:ext uri="{FF2B5EF4-FFF2-40B4-BE49-F238E27FC236}">
                <a16:creationId xmlns:a16="http://schemas.microsoft.com/office/drawing/2014/main" id="{E946634E-29B4-4032-9A83-849E69A04EAB}"/>
              </a:ext>
            </a:extLst>
          </p:cNvPr>
          <p:cNvSpPr>
            <a:spLocks noGrp="1"/>
          </p:cNvSpPr>
          <p:nvPr>
            <p:ph type="sldNum" sz="quarter" idx="12"/>
          </p:nvPr>
        </p:nvSpPr>
        <p:spPr/>
        <p:txBody>
          <a:bodyPr/>
          <a:lstStyle/>
          <a:p>
            <a:fld id="{E43F4A00-CEAE-5648-85CC-DAB34D7CE8D6}" type="slidenum">
              <a:rPr lang="fr-FR" smtClean="0"/>
              <a:pPr/>
              <a:t>2</a:t>
            </a:fld>
            <a:endParaRPr lang="fr-FR"/>
          </a:p>
        </p:txBody>
      </p:sp>
    </p:spTree>
    <p:extLst>
      <p:ext uri="{BB962C8B-B14F-4D97-AF65-F5344CB8AC3E}">
        <p14:creationId xmlns:p14="http://schemas.microsoft.com/office/powerpoint/2010/main" val="3426459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5D88CF-A7F8-42DC-B524-EDA6FA6EF18F}"/>
              </a:ext>
            </a:extLst>
          </p:cNvPr>
          <p:cNvSpPr>
            <a:spLocks noGrp="1"/>
          </p:cNvSpPr>
          <p:nvPr>
            <p:ph type="title"/>
          </p:nvPr>
        </p:nvSpPr>
        <p:spPr/>
        <p:txBody>
          <a:bodyPr>
            <a:normAutofit/>
          </a:bodyPr>
          <a:lstStyle/>
          <a:p>
            <a:r>
              <a:rPr lang="fr-FR" sz="3200" dirty="0"/>
              <a:t>La rédaction des statuts, acte fondateur d'une association</a:t>
            </a:r>
          </a:p>
        </p:txBody>
      </p:sp>
      <p:sp>
        <p:nvSpPr>
          <p:cNvPr id="3" name="Espace réservé du contenu 2">
            <a:extLst>
              <a:ext uri="{FF2B5EF4-FFF2-40B4-BE49-F238E27FC236}">
                <a16:creationId xmlns:a16="http://schemas.microsoft.com/office/drawing/2014/main" id="{8C104E0A-C9C7-43DA-8114-D6013E83B5DC}"/>
              </a:ext>
            </a:extLst>
          </p:cNvPr>
          <p:cNvSpPr>
            <a:spLocks noGrp="1"/>
          </p:cNvSpPr>
          <p:nvPr>
            <p:ph idx="1"/>
          </p:nvPr>
        </p:nvSpPr>
        <p:spPr>
          <a:xfrm>
            <a:off x="838200" y="1341120"/>
            <a:ext cx="10515600" cy="5015230"/>
          </a:xfrm>
        </p:spPr>
        <p:txBody>
          <a:bodyPr>
            <a:normAutofit fontScale="25000" lnSpcReduction="20000"/>
          </a:bodyPr>
          <a:lstStyle/>
          <a:p>
            <a:pPr marL="0" indent="0">
              <a:buNone/>
            </a:pPr>
            <a:endParaRPr lang="fr-FR" dirty="0"/>
          </a:p>
          <a:p>
            <a:pPr>
              <a:buFont typeface="Wingdings" panose="05000000000000000000" pitchFamily="2" charset="2"/>
              <a:buChar char="Ø"/>
            </a:pPr>
            <a:r>
              <a:rPr lang="fr-FR" sz="5500" b="1" dirty="0"/>
              <a:t>Forme </a:t>
            </a:r>
          </a:p>
          <a:p>
            <a:pPr marL="0" indent="0">
              <a:buNone/>
            </a:pPr>
            <a:r>
              <a:rPr lang="fr-FR" sz="5500" dirty="0"/>
              <a:t>C’est un contrat établi </a:t>
            </a:r>
            <a:r>
              <a:rPr lang="fr-FR" sz="5500" b="1" dirty="0"/>
              <a:t>librement,</a:t>
            </a:r>
            <a:r>
              <a:rPr lang="fr-FR" sz="5500" dirty="0"/>
              <a:t> </a:t>
            </a:r>
            <a:r>
              <a:rPr lang="fr-FR" altLang="fr-FR" sz="5500" b="1" dirty="0"/>
              <a:t>sans forme particulière, en français</a:t>
            </a:r>
            <a:r>
              <a:rPr lang="fr-FR" altLang="fr-FR" sz="5500" dirty="0"/>
              <a:t> par les fondateurs de l'association (2 personnes minimum). </a:t>
            </a:r>
          </a:p>
          <a:p>
            <a:pPr marL="0" indent="0">
              <a:buNone/>
            </a:pPr>
            <a:endParaRPr lang="fr-FR" sz="5500" dirty="0"/>
          </a:p>
          <a:p>
            <a:pPr marL="0" indent="0" eaLnBrk="0" fontAlgn="base" hangingPunct="0">
              <a:lnSpc>
                <a:spcPct val="100000"/>
              </a:lnSpc>
              <a:spcBef>
                <a:spcPct val="0"/>
              </a:spcBef>
              <a:spcAft>
                <a:spcPct val="0"/>
              </a:spcAft>
              <a:buNone/>
            </a:pPr>
            <a:r>
              <a:rPr lang="fr-FR" altLang="fr-FR" sz="5500" dirty="0"/>
              <a:t>Une copie des statuts doit être fournie en accompagnement de la </a:t>
            </a:r>
            <a:r>
              <a:rPr lang="fr-FR" altLang="fr-FR" sz="5500" b="1" dirty="0">
                <a:hlinkClick r:id="rId2"/>
              </a:rPr>
              <a:t>déclaration de </a:t>
            </a:r>
            <a:r>
              <a:rPr lang="fr-FR" altLang="fr-FR" sz="5500" b="1" u="sng" dirty="0">
                <a:hlinkClick r:id="rId2"/>
              </a:rPr>
              <a:t>l'association</a:t>
            </a:r>
            <a:r>
              <a:rPr lang="fr-FR" altLang="fr-FR" sz="5500" b="1" u="sng" dirty="0"/>
              <a:t> en préfecture</a:t>
            </a:r>
            <a:r>
              <a:rPr lang="fr-FR" altLang="fr-FR" sz="5500" dirty="0"/>
              <a:t>. </a:t>
            </a:r>
          </a:p>
          <a:p>
            <a:pPr marL="0" lvl="0" indent="0" eaLnBrk="0" fontAlgn="base" hangingPunct="0">
              <a:lnSpc>
                <a:spcPct val="100000"/>
              </a:lnSpc>
              <a:spcBef>
                <a:spcPct val="0"/>
              </a:spcBef>
              <a:spcAft>
                <a:spcPct val="0"/>
              </a:spcAft>
              <a:buNone/>
            </a:pPr>
            <a:endParaRPr lang="fr-FR" altLang="fr-FR" sz="5500" dirty="0"/>
          </a:p>
          <a:p>
            <a:pPr lvl="0" eaLnBrk="0" fontAlgn="base" hangingPunct="0">
              <a:lnSpc>
                <a:spcPct val="100000"/>
              </a:lnSpc>
              <a:spcBef>
                <a:spcPct val="0"/>
              </a:spcBef>
              <a:spcAft>
                <a:spcPct val="0"/>
              </a:spcAft>
              <a:buFont typeface="Wingdings" panose="05000000000000000000" pitchFamily="2" charset="2"/>
              <a:buChar char="Ø"/>
            </a:pPr>
            <a:r>
              <a:rPr lang="fr-FR" altLang="fr-FR" sz="5500" b="1" dirty="0"/>
              <a:t>Contenu </a:t>
            </a:r>
          </a:p>
          <a:p>
            <a:pPr marL="0" lvl="0" indent="0" eaLnBrk="0" fontAlgn="base" hangingPunct="0">
              <a:lnSpc>
                <a:spcPct val="100000"/>
              </a:lnSpc>
              <a:spcBef>
                <a:spcPct val="0"/>
              </a:spcBef>
              <a:spcAft>
                <a:spcPct val="0"/>
              </a:spcAft>
              <a:buNone/>
            </a:pPr>
            <a:endParaRPr lang="fr-FR" altLang="fr-FR" sz="5500" dirty="0"/>
          </a:p>
          <a:p>
            <a:pPr marL="0" lvl="0" indent="0" eaLnBrk="0" fontAlgn="base" hangingPunct="0">
              <a:lnSpc>
                <a:spcPct val="100000"/>
              </a:lnSpc>
              <a:spcBef>
                <a:spcPct val="0"/>
              </a:spcBef>
              <a:spcAft>
                <a:spcPct val="0"/>
              </a:spcAft>
              <a:buNone/>
            </a:pPr>
            <a:r>
              <a:rPr lang="fr-FR" altLang="fr-FR" sz="5500" dirty="0"/>
              <a:t>Ils comportent les informations décrivant l'objet (ou le but) de l'association et ses règles de fonctionnement : </a:t>
            </a:r>
          </a:p>
          <a:p>
            <a:pPr marL="0" lvl="0" indent="0" eaLnBrk="0" fontAlgn="base" hangingPunct="0">
              <a:lnSpc>
                <a:spcPct val="100000"/>
              </a:lnSpc>
              <a:spcBef>
                <a:spcPct val="0"/>
              </a:spcBef>
              <a:spcAft>
                <a:spcPct val="0"/>
              </a:spcAft>
              <a:buNone/>
            </a:pPr>
            <a:endParaRPr lang="fr-FR" altLang="fr-FR" sz="5500" dirty="0"/>
          </a:p>
          <a:p>
            <a:pPr marL="0" lvl="0" indent="0" eaLnBrk="0" fontAlgn="base" hangingPunct="0">
              <a:lnSpc>
                <a:spcPct val="100000"/>
              </a:lnSpc>
              <a:spcBef>
                <a:spcPct val="0"/>
              </a:spcBef>
              <a:spcAft>
                <a:spcPct val="0"/>
              </a:spcAft>
              <a:buNone/>
            </a:pPr>
            <a:r>
              <a:rPr lang="fr-FR" altLang="fr-FR" sz="5500" dirty="0"/>
              <a:t>* Titre de l'association, objet, durée et siège social </a:t>
            </a:r>
          </a:p>
          <a:p>
            <a:pPr lvl="0" eaLnBrk="0" fontAlgn="base" hangingPunct="0">
              <a:lnSpc>
                <a:spcPct val="100000"/>
              </a:lnSpc>
              <a:spcBef>
                <a:spcPct val="0"/>
              </a:spcBef>
              <a:spcAft>
                <a:spcPct val="0"/>
              </a:spcAft>
            </a:pPr>
            <a:endParaRPr lang="fr-FR" altLang="fr-FR" sz="5500" dirty="0"/>
          </a:p>
          <a:p>
            <a:pPr marL="0" lvl="0" indent="0" eaLnBrk="0" fontAlgn="base" hangingPunct="0">
              <a:lnSpc>
                <a:spcPct val="100000"/>
              </a:lnSpc>
              <a:spcBef>
                <a:spcPct val="0"/>
              </a:spcBef>
              <a:spcAft>
                <a:spcPct val="0"/>
              </a:spcAft>
              <a:buNone/>
            </a:pPr>
            <a:r>
              <a:rPr lang="fr-FR" altLang="fr-FR" sz="5500" dirty="0"/>
              <a:t>* Conditions d'admission et de radiation de ses membres </a:t>
            </a:r>
          </a:p>
          <a:p>
            <a:pPr marL="0" lvl="0" indent="0" eaLnBrk="0" fontAlgn="base" hangingPunct="0">
              <a:lnSpc>
                <a:spcPct val="100000"/>
              </a:lnSpc>
              <a:spcBef>
                <a:spcPct val="0"/>
              </a:spcBef>
              <a:spcAft>
                <a:spcPct val="0"/>
              </a:spcAft>
              <a:buFontTx/>
              <a:buChar char="•"/>
            </a:pPr>
            <a:endParaRPr lang="fr-FR" altLang="fr-FR" sz="5500" dirty="0"/>
          </a:p>
          <a:p>
            <a:pPr marL="0" lvl="0" indent="0" eaLnBrk="0" fontAlgn="base" hangingPunct="0">
              <a:lnSpc>
                <a:spcPct val="100000"/>
              </a:lnSpc>
              <a:spcBef>
                <a:spcPct val="0"/>
              </a:spcBef>
              <a:spcAft>
                <a:spcPct val="0"/>
              </a:spcAft>
              <a:buNone/>
            </a:pPr>
            <a:r>
              <a:rPr lang="fr-FR" altLang="fr-FR" sz="5500" dirty="0"/>
              <a:t>* Règles d'organisation, de fonctionnement de l'association, et détermination des pouvoirs attribués aux membres chargés de l'administrer </a:t>
            </a:r>
          </a:p>
          <a:p>
            <a:pPr marL="0" lvl="0" indent="0" eaLnBrk="0" fontAlgn="base" hangingPunct="0">
              <a:lnSpc>
                <a:spcPct val="100000"/>
              </a:lnSpc>
              <a:spcBef>
                <a:spcPct val="0"/>
              </a:spcBef>
              <a:spcAft>
                <a:spcPct val="0"/>
              </a:spcAft>
              <a:buFontTx/>
              <a:buChar char="•"/>
            </a:pPr>
            <a:endParaRPr lang="fr-FR" altLang="fr-FR" sz="5500" dirty="0"/>
          </a:p>
          <a:p>
            <a:pPr marL="0" lvl="0" indent="0" eaLnBrk="0" fontAlgn="base" hangingPunct="0">
              <a:lnSpc>
                <a:spcPct val="100000"/>
              </a:lnSpc>
              <a:spcBef>
                <a:spcPct val="0"/>
              </a:spcBef>
              <a:spcAft>
                <a:spcPct val="0"/>
              </a:spcAft>
              <a:buNone/>
            </a:pPr>
            <a:r>
              <a:rPr lang="fr-FR" altLang="fr-FR" sz="5500" dirty="0"/>
              <a:t>* Conditions de modification des statuts et conditions de dissolution de l'association </a:t>
            </a:r>
          </a:p>
          <a:p>
            <a:pPr marL="0" lvl="0" indent="0" eaLnBrk="0" fontAlgn="base" hangingPunct="0">
              <a:lnSpc>
                <a:spcPct val="100000"/>
              </a:lnSpc>
              <a:spcBef>
                <a:spcPct val="0"/>
              </a:spcBef>
              <a:spcAft>
                <a:spcPct val="0"/>
              </a:spcAft>
              <a:buFontTx/>
              <a:buChar char="•"/>
            </a:pPr>
            <a:endParaRPr lang="fr-FR" altLang="fr-FR" sz="5500" dirty="0"/>
          </a:p>
          <a:p>
            <a:pPr marL="0" lvl="0" indent="0" eaLnBrk="0" fontAlgn="base" hangingPunct="0">
              <a:lnSpc>
                <a:spcPct val="100000"/>
              </a:lnSpc>
              <a:spcBef>
                <a:spcPct val="0"/>
              </a:spcBef>
              <a:spcAft>
                <a:spcPct val="0"/>
              </a:spcAft>
              <a:buNone/>
            </a:pPr>
            <a:r>
              <a:rPr lang="fr-FR" altLang="fr-FR" sz="5500" dirty="0"/>
              <a:t>* Règles d'attribution des biens de l'association en cas de dissolution (volontaire, statutaire, judiciaire ou par décret) </a:t>
            </a:r>
          </a:p>
          <a:p>
            <a:pPr marL="0" lvl="0" indent="0" eaLnBrk="0" fontAlgn="base" hangingPunct="0">
              <a:lnSpc>
                <a:spcPct val="100000"/>
              </a:lnSpc>
              <a:spcBef>
                <a:spcPct val="0"/>
              </a:spcBef>
              <a:spcAft>
                <a:spcPct val="0"/>
              </a:spcAft>
              <a:buNone/>
            </a:pPr>
            <a:endParaRPr lang="fr-FR" altLang="fr-FR" sz="5500" b="1" dirty="0"/>
          </a:p>
          <a:p>
            <a:pPr marL="0" lvl="0" indent="0" eaLnBrk="0" fontAlgn="base" hangingPunct="0">
              <a:lnSpc>
                <a:spcPct val="100000"/>
              </a:lnSpc>
              <a:spcBef>
                <a:spcPct val="0"/>
              </a:spcBef>
              <a:spcAft>
                <a:spcPct val="0"/>
              </a:spcAft>
              <a:buNone/>
            </a:pPr>
            <a:r>
              <a:rPr lang="fr-FR" altLang="fr-FR" sz="5500" b="1" dirty="0">
                <a:solidFill>
                  <a:srgbClr val="FF0000"/>
                </a:solidFill>
              </a:rPr>
              <a:t>Recommandation</a:t>
            </a:r>
            <a:r>
              <a:rPr lang="fr-FR" altLang="fr-FR" sz="5500" dirty="0"/>
              <a:t>  : ne pas faire figurer dans les statuts des informations qui risquent de devenir rapidement obsolètes (montant des cotisations, informations personnelles, …). </a:t>
            </a:r>
          </a:p>
          <a:p>
            <a:pPr marL="0" lvl="0" indent="0" eaLnBrk="0" fontAlgn="base" hangingPunct="0">
              <a:lnSpc>
                <a:spcPct val="100000"/>
              </a:lnSpc>
              <a:spcBef>
                <a:spcPct val="0"/>
              </a:spcBef>
              <a:spcAft>
                <a:spcPct val="0"/>
              </a:spcAft>
              <a:buNone/>
            </a:pPr>
            <a:endParaRPr lang="fr-FR" altLang="fr-FR" sz="5500" b="1" dirty="0"/>
          </a:p>
          <a:p>
            <a:pPr marL="0" lvl="0" indent="0" eaLnBrk="0" fontAlgn="base" hangingPunct="0">
              <a:lnSpc>
                <a:spcPct val="100000"/>
              </a:lnSpc>
              <a:spcBef>
                <a:spcPct val="0"/>
              </a:spcBef>
              <a:spcAft>
                <a:spcPct val="0"/>
              </a:spcAft>
              <a:buNone/>
            </a:pPr>
            <a:r>
              <a:rPr lang="fr-FR" altLang="fr-FR" sz="5500" b="1" dirty="0">
                <a:solidFill>
                  <a:srgbClr val="FF0000"/>
                </a:solidFill>
              </a:rPr>
              <a:t>Attention</a:t>
            </a:r>
            <a:r>
              <a:rPr lang="fr-FR" altLang="fr-FR" sz="5500" b="1" dirty="0"/>
              <a:t> </a:t>
            </a:r>
            <a:r>
              <a:rPr lang="fr-FR" altLang="fr-FR" sz="5500" dirty="0"/>
              <a:t>: la loi impose parfois des obligations particulières à certaines associations par exemple lorsqu’elles fournissent des services ou vendent des produits de manière habituelle </a:t>
            </a:r>
          </a:p>
          <a:p>
            <a:pPr marL="0" lvl="0" indent="0" eaLnBrk="0" fontAlgn="base" hangingPunct="0">
              <a:lnSpc>
                <a:spcPct val="100000"/>
              </a:lnSpc>
              <a:spcBef>
                <a:spcPct val="0"/>
              </a:spcBef>
              <a:spcAft>
                <a:spcPct val="0"/>
              </a:spcAft>
              <a:buFontTx/>
              <a:buChar char="•"/>
            </a:pPr>
            <a:endParaRPr lang="fr-FR" altLang="fr-FR" sz="5500" dirty="0"/>
          </a:p>
          <a:p>
            <a:endParaRPr lang="fr-FR" dirty="0"/>
          </a:p>
        </p:txBody>
      </p:sp>
      <p:sp>
        <p:nvSpPr>
          <p:cNvPr id="4" name="Espace réservé de la date 3">
            <a:extLst>
              <a:ext uri="{FF2B5EF4-FFF2-40B4-BE49-F238E27FC236}">
                <a16:creationId xmlns:a16="http://schemas.microsoft.com/office/drawing/2014/main" id="{D7520888-36D9-46A7-8524-48F1C99B20AB}"/>
              </a:ext>
            </a:extLst>
          </p:cNvPr>
          <p:cNvSpPr>
            <a:spLocks noGrp="1"/>
          </p:cNvSpPr>
          <p:nvPr>
            <p:ph type="dt" sz="half" idx="10"/>
          </p:nvPr>
        </p:nvSpPr>
        <p:spPr/>
        <p:txBody>
          <a:bodyPr/>
          <a:lstStyle/>
          <a:p>
            <a:fld id="{91DD9282-A15A-E541-BACD-BAD8BE012FF9}" type="datetime1">
              <a:rPr lang="fr-FR" smtClean="0"/>
              <a:t>06/02/2026</a:t>
            </a:fld>
            <a:endParaRPr lang="fr-FR"/>
          </a:p>
        </p:txBody>
      </p:sp>
      <p:sp>
        <p:nvSpPr>
          <p:cNvPr id="5" name="Espace réservé du pied de page 4">
            <a:extLst>
              <a:ext uri="{FF2B5EF4-FFF2-40B4-BE49-F238E27FC236}">
                <a16:creationId xmlns:a16="http://schemas.microsoft.com/office/drawing/2014/main" id="{504B8423-82A2-4813-8766-CBCE7674E2A2}"/>
              </a:ext>
            </a:extLst>
          </p:cNvPr>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a:extLst>
              <a:ext uri="{FF2B5EF4-FFF2-40B4-BE49-F238E27FC236}">
                <a16:creationId xmlns:a16="http://schemas.microsoft.com/office/drawing/2014/main" id="{D85790C5-DEAE-4830-8934-7B96CABD39DD}"/>
              </a:ext>
            </a:extLst>
          </p:cNvPr>
          <p:cNvSpPr>
            <a:spLocks noGrp="1"/>
          </p:cNvSpPr>
          <p:nvPr>
            <p:ph type="sldNum" sz="quarter" idx="12"/>
          </p:nvPr>
        </p:nvSpPr>
        <p:spPr/>
        <p:txBody>
          <a:bodyPr/>
          <a:lstStyle/>
          <a:p>
            <a:fld id="{E43F4A00-CEAE-5648-85CC-DAB34D7CE8D6}" type="slidenum">
              <a:rPr lang="fr-FR" smtClean="0"/>
              <a:pPr/>
              <a:t>3</a:t>
            </a:fld>
            <a:endParaRPr lang="fr-FR"/>
          </a:p>
        </p:txBody>
      </p:sp>
      <p:pic>
        <p:nvPicPr>
          <p:cNvPr id="10" name="Graphique 9" descr="Index pointant vers la droite vu du côté du dos de la main">
            <a:extLst>
              <a:ext uri="{FF2B5EF4-FFF2-40B4-BE49-F238E27FC236}">
                <a16:creationId xmlns:a16="http://schemas.microsoft.com/office/drawing/2014/main" id="{408FAA59-2F11-46CE-9DB7-8499CAA73CC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0" y="4896124"/>
            <a:ext cx="914400" cy="914400"/>
          </a:xfrm>
          <a:prstGeom prst="rect">
            <a:avLst/>
          </a:prstGeom>
        </p:spPr>
      </p:pic>
    </p:spTree>
    <p:extLst>
      <p:ext uri="{BB962C8B-B14F-4D97-AF65-F5344CB8AC3E}">
        <p14:creationId xmlns:p14="http://schemas.microsoft.com/office/powerpoint/2010/main" val="3144497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AE4348-B254-4D7F-B835-53079BDB84DE}"/>
              </a:ext>
            </a:extLst>
          </p:cNvPr>
          <p:cNvSpPr>
            <a:spLocks noGrp="1"/>
          </p:cNvSpPr>
          <p:nvPr>
            <p:ph type="title"/>
          </p:nvPr>
        </p:nvSpPr>
        <p:spPr>
          <a:xfrm>
            <a:off x="838200" y="365126"/>
            <a:ext cx="10515600" cy="575652"/>
          </a:xfrm>
        </p:spPr>
        <p:txBody>
          <a:bodyPr>
            <a:normAutofit fontScale="90000"/>
          </a:bodyPr>
          <a:lstStyle/>
          <a:p>
            <a:r>
              <a:rPr lang="fr-FR" altLang="fr-FR" dirty="0"/>
              <a:t>Le règlement intérieur </a:t>
            </a:r>
            <a:endParaRPr lang="fr-FR" dirty="0"/>
          </a:p>
        </p:txBody>
      </p:sp>
      <p:sp>
        <p:nvSpPr>
          <p:cNvPr id="3" name="Espace réservé du contenu 2">
            <a:extLst>
              <a:ext uri="{FF2B5EF4-FFF2-40B4-BE49-F238E27FC236}">
                <a16:creationId xmlns:a16="http://schemas.microsoft.com/office/drawing/2014/main" id="{D1862240-55CC-4B3C-A282-1F91BDF27924}"/>
              </a:ext>
            </a:extLst>
          </p:cNvPr>
          <p:cNvSpPr>
            <a:spLocks noGrp="1"/>
          </p:cNvSpPr>
          <p:nvPr>
            <p:ph idx="1"/>
          </p:nvPr>
        </p:nvSpPr>
        <p:spPr>
          <a:xfrm>
            <a:off x="838200" y="962883"/>
            <a:ext cx="10515600" cy="4997813"/>
          </a:xfrm>
        </p:spPr>
        <p:txBody>
          <a:bodyPr>
            <a:normAutofit fontScale="25000" lnSpcReduction="20000"/>
          </a:bodyPr>
          <a:lstStyle/>
          <a:p>
            <a:pPr eaLnBrk="0" fontAlgn="base" hangingPunct="0">
              <a:lnSpc>
                <a:spcPct val="100000"/>
              </a:lnSpc>
              <a:spcBef>
                <a:spcPct val="0"/>
              </a:spcBef>
              <a:spcAft>
                <a:spcPct val="0"/>
              </a:spcAft>
              <a:buFont typeface="Wingdings" panose="05000000000000000000" pitchFamily="2" charset="2"/>
              <a:buChar char="Ø"/>
            </a:pPr>
            <a:r>
              <a:rPr lang="fr-FR" altLang="fr-FR" sz="4400" b="1" dirty="0"/>
              <a:t>Principe : </a:t>
            </a:r>
            <a:r>
              <a:rPr lang="fr-FR" altLang="fr-FR" sz="4400" dirty="0"/>
              <a:t>il n’est </a:t>
            </a:r>
            <a:r>
              <a:rPr lang="fr-FR" altLang="fr-FR" sz="4400" b="1" dirty="0"/>
              <a:t>pas obligatoire mais fortement conseillé </a:t>
            </a:r>
            <a:r>
              <a:rPr lang="fr-FR" altLang="fr-FR" sz="4400" dirty="0"/>
              <a:t>pour organiser le fonctionnement quotidien de l'association.</a:t>
            </a:r>
          </a:p>
          <a:p>
            <a:pPr lvl="0" eaLnBrk="0" fontAlgn="base" hangingPunct="0">
              <a:lnSpc>
                <a:spcPct val="100000"/>
              </a:lnSpc>
              <a:spcBef>
                <a:spcPct val="0"/>
              </a:spcBef>
              <a:spcAft>
                <a:spcPct val="0"/>
              </a:spcAft>
              <a:buFont typeface="Wingdings" panose="05000000000000000000" pitchFamily="2" charset="2"/>
              <a:buChar char="Ø"/>
            </a:pPr>
            <a:endParaRPr lang="fr-FR" altLang="fr-FR" sz="4400" dirty="0"/>
          </a:p>
          <a:p>
            <a:pPr marL="0" lvl="0" indent="0" eaLnBrk="0" fontAlgn="base" hangingPunct="0">
              <a:lnSpc>
                <a:spcPct val="100000"/>
              </a:lnSpc>
              <a:spcBef>
                <a:spcPct val="0"/>
              </a:spcBef>
              <a:spcAft>
                <a:spcPct val="0"/>
              </a:spcAft>
              <a:buNone/>
            </a:pPr>
            <a:endParaRPr lang="fr-FR" altLang="fr-FR" sz="4400" b="1" dirty="0"/>
          </a:p>
          <a:p>
            <a:pPr lvl="0" eaLnBrk="0" fontAlgn="base" hangingPunct="0">
              <a:lnSpc>
                <a:spcPct val="100000"/>
              </a:lnSpc>
              <a:spcBef>
                <a:spcPct val="0"/>
              </a:spcBef>
              <a:spcAft>
                <a:spcPct val="0"/>
              </a:spcAft>
              <a:buFont typeface="Wingdings" panose="05000000000000000000" pitchFamily="2" charset="2"/>
              <a:buChar char="Ø"/>
            </a:pPr>
            <a:r>
              <a:rPr lang="fr-FR" altLang="fr-FR" sz="4400" b="1" dirty="0"/>
              <a:t>Exceptions : </a:t>
            </a:r>
            <a:r>
              <a:rPr lang="fr-FR" altLang="fr-FR" sz="4400" dirty="0"/>
              <a:t>dans certains cas, la rédaction d'un règlement intérieur lui est imposée. </a:t>
            </a:r>
          </a:p>
          <a:p>
            <a:pPr marL="0" lvl="0" indent="0" eaLnBrk="0" fontAlgn="base" hangingPunct="0">
              <a:lnSpc>
                <a:spcPct val="100000"/>
              </a:lnSpc>
              <a:spcBef>
                <a:spcPct val="0"/>
              </a:spcBef>
              <a:spcAft>
                <a:spcPct val="0"/>
              </a:spcAft>
              <a:buNone/>
            </a:pPr>
            <a:endParaRPr lang="fr-FR" altLang="fr-FR" sz="4400" dirty="0"/>
          </a:p>
          <a:p>
            <a:pPr marL="0" indent="0" eaLnBrk="0" fontAlgn="base" hangingPunct="0">
              <a:lnSpc>
                <a:spcPct val="100000"/>
              </a:lnSpc>
              <a:spcBef>
                <a:spcPct val="0"/>
              </a:spcBef>
              <a:spcAft>
                <a:spcPct val="0"/>
              </a:spcAft>
              <a:buNone/>
            </a:pPr>
            <a:r>
              <a:rPr lang="fr-FR" altLang="fr-FR" sz="4400" u="sng" dirty="0"/>
              <a:t>Exemple</a:t>
            </a:r>
            <a:r>
              <a:rPr lang="fr-FR" altLang="fr-FR" sz="4400" dirty="0"/>
              <a:t> : les fédérations sportives agréées et les associations sportives souhaitant obtenir un agrément doivent en adopter un pour fixer les sanctions applicables en cas de non-respect des règles de fonctionnement. </a:t>
            </a:r>
          </a:p>
          <a:p>
            <a:pPr marL="0" lvl="0" indent="0" eaLnBrk="0" fontAlgn="base" hangingPunct="0">
              <a:lnSpc>
                <a:spcPct val="100000"/>
              </a:lnSpc>
              <a:spcBef>
                <a:spcPct val="0"/>
              </a:spcBef>
              <a:spcAft>
                <a:spcPct val="0"/>
              </a:spcAft>
              <a:buNone/>
            </a:pPr>
            <a:endParaRPr lang="fr-FR" altLang="fr-FR" sz="4400" b="1" dirty="0"/>
          </a:p>
          <a:p>
            <a:pPr marL="0" lvl="0" indent="0" eaLnBrk="0" fontAlgn="base" hangingPunct="0">
              <a:lnSpc>
                <a:spcPct val="100000"/>
              </a:lnSpc>
              <a:spcBef>
                <a:spcPct val="0"/>
              </a:spcBef>
              <a:spcAft>
                <a:spcPct val="0"/>
              </a:spcAft>
              <a:buNone/>
            </a:pPr>
            <a:endParaRPr lang="fr-FR" altLang="fr-FR" sz="4400" b="1" dirty="0"/>
          </a:p>
          <a:p>
            <a:pPr lvl="0" eaLnBrk="0" fontAlgn="base" hangingPunct="0">
              <a:lnSpc>
                <a:spcPct val="100000"/>
              </a:lnSpc>
              <a:spcBef>
                <a:spcPct val="0"/>
              </a:spcBef>
              <a:spcAft>
                <a:spcPct val="0"/>
              </a:spcAft>
              <a:buFont typeface="Wingdings" panose="05000000000000000000" pitchFamily="2" charset="2"/>
              <a:buChar char="Ø"/>
            </a:pPr>
            <a:r>
              <a:rPr lang="fr-FR" altLang="fr-FR" sz="4400" b="1" dirty="0"/>
              <a:t>Contenu : </a:t>
            </a:r>
            <a:r>
              <a:rPr lang="fr-FR" altLang="fr-FR" sz="4400" dirty="0"/>
              <a:t>il définit les </a:t>
            </a:r>
            <a:r>
              <a:rPr lang="fr-FR" altLang="fr-FR" sz="4400" b="1" dirty="0"/>
              <a:t>règles de fonctionnement habituelles</a:t>
            </a:r>
            <a:r>
              <a:rPr lang="fr-FR" altLang="fr-FR" sz="4400" dirty="0"/>
              <a:t> de l'association. Il peut comporter : </a:t>
            </a:r>
            <a:endParaRPr lang="fr-FR" altLang="fr-FR" sz="4400" b="1" dirty="0"/>
          </a:p>
          <a:p>
            <a:pPr lvl="0" eaLnBrk="0" fontAlgn="base" hangingPunct="0">
              <a:lnSpc>
                <a:spcPct val="100000"/>
              </a:lnSpc>
              <a:spcBef>
                <a:spcPct val="0"/>
              </a:spcBef>
              <a:spcAft>
                <a:spcPct val="0"/>
              </a:spcAft>
              <a:buFont typeface="Wingdings" panose="05000000000000000000" pitchFamily="2" charset="2"/>
              <a:buChar char="Ø"/>
            </a:pPr>
            <a:endParaRPr lang="fr-FR" altLang="fr-FR" sz="4400" b="1" dirty="0"/>
          </a:p>
          <a:p>
            <a:pPr lvl="0" eaLnBrk="0" fontAlgn="base" hangingPunct="0">
              <a:lnSpc>
                <a:spcPct val="100000"/>
              </a:lnSpc>
              <a:spcBef>
                <a:spcPct val="0"/>
              </a:spcBef>
              <a:spcAft>
                <a:spcPct val="0"/>
              </a:spcAft>
            </a:pPr>
            <a:r>
              <a:rPr lang="fr-FR" altLang="fr-FR" sz="4400" dirty="0"/>
              <a:t>les règles de procédure pour prononcer une sanction, et, éventuellement, l'échelle des sanctions (avertissement, exclusion temporaire, suspension, exclusion définitive)</a:t>
            </a:r>
          </a:p>
          <a:p>
            <a:pPr lvl="0" eaLnBrk="0" fontAlgn="base" hangingPunct="0">
              <a:lnSpc>
                <a:spcPct val="100000"/>
              </a:lnSpc>
              <a:spcBef>
                <a:spcPct val="0"/>
              </a:spcBef>
              <a:spcAft>
                <a:spcPct val="0"/>
              </a:spcAft>
            </a:pPr>
            <a:r>
              <a:rPr lang="fr-FR" altLang="fr-FR" sz="4400" dirty="0"/>
              <a:t>les conditions de révision et la fréquence de ses révisions (par exemple : tous les 5 ans)</a:t>
            </a:r>
          </a:p>
          <a:p>
            <a:pPr lvl="0" eaLnBrk="0" fontAlgn="base" hangingPunct="0">
              <a:lnSpc>
                <a:spcPct val="100000"/>
              </a:lnSpc>
              <a:spcBef>
                <a:spcPct val="0"/>
              </a:spcBef>
              <a:spcAft>
                <a:spcPct val="0"/>
              </a:spcAft>
            </a:pPr>
            <a:r>
              <a:rPr lang="fr-FR" altLang="fr-FR" sz="4400" dirty="0"/>
              <a:t>les horaires et conditions d'accès aux installations, les règles de bienséance des membres de l'association, le respect des règles d'hygiène à respecter au sein de la structure, etc.</a:t>
            </a:r>
          </a:p>
          <a:p>
            <a:pPr lvl="0" eaLnBrk="0" fontAlgn="base" hangingPunct="0">
              <a:lnSpc>
                <a:spcPct val="100000"/>
              </a:lnSpc>
              <a:spcBef>
                <a:spcPct val="0"/>
              </a:spcBef>
              <a:spcAft>
                <a:spcPct val="0"/>
              </a:spcAft>
            </a:pPr>
            <a:r>
              <a:rPr lang="fr-FR" altLang="fr-FR" sz="4400" dirty="0"/>
              <a:t>l'utilisation du matériel, </a:t>
            </a:r>
          </a:p>
          <a:p>
            <a:pPr lvl="0" eaLnBrk="0" fontAlgn="base" hangingPunct="0">
              <a:lnSpc>
                <a:spcPct val="100000"/>
              </a:lnSpc>
              <a:spcBef>
                <a:spcPct val="0"/>
              </a:spcBef>
              <a:spcAft>
                <a:spcPct val="0"/>
              </a:spcAft>
            </a:pPr>
            <a:r>
              <a:rPr lang="fr-FR" altLang="fr-FR" sz="4400" dirty="0"/>
              <a:t>la relation entre les membres, </a:t>
            </a:r>
          </a:p>
          <a:p>
            <a:pPr lvl="0" eaLnBrk="0" fontAlgn="base" hangingPunct="0">
              <a:lnSpc>
                <a:spcPct val="100000"/>
              </a:lnSpc>
              <a:spcBef>
                <a:spcPct val="0"/>
              </a:spcBef>
              <a:spcAft>
                <a:spcPct val="0"/>
              </a:spcAft>
            </a:pPr>
            <a:r>
              <a:rPr lang="fr-FR" altLang="fr-FR" sz="4400" dirty="0"/>
              <a:t>le paiement des cotisations</a:t>
            </a:r>
          </a:p>
          <a:p>
            <a:pPr lvl="0" eaLnBrk="0" fontAlgn="base" hangingPunct="0">
              <a:lnSpc>
                <a:spcPct val="100000"/>
              </a:lnSpc>
              <a:spcBef>
                <a:spcPct val="0"/>
              </a:spcBef>
              <a:spcAft>
                <a:spcPct val="0"/>
              </a:spcAft>
            </a:pPr>
            <a:r>
              <a:rPr lang="fr-FR" altLang="fr-FR" sz="4400" dirty="0"/>
              <a:t>…</a:t>
            </a:r>
          </a:p>
          <a:p>
            <a:pPr marL="0" lvl="0" indent="0" eaLnBrk="0" fontAlgn="base" hangingPunct="0">
              <a:lnSpc>
                <a:spcPct val="100000"/>
              </a:lnSpc>
              <a:spcBef>
                <a:spcPct val="0"/>
              </a:spcBef>
              <a:spcAft>
                <a:spcPct val="0"/>
              </a:spcAft>
              <a:buNone/>
            </a:pPr>
            <a:endParaRPr lang="fr-FR" altLang="fr-FR" sz="4400" b="1" dirty="0"/>
          </a:p>
          <a:p>
            <a:pPr lvl="0" eaLnBrk="0" fontAlgn="base" hangingPunct="0">
              <a:lnSpc>
                <a:spcPct val="100000"/>
              </a:lnSpc>
              <a:spcBef>
                <a:spcPct val="0"/>
              </a:spcBef>
              <a:spcAft>
                <a:spcPct val="0"/>
              </a:spcAft>
              <a:buFont typeface="Wingdings" panose="05000000000000000000" pitchFamily="2" charset="2"/>
              <a:buChar char="Ø"/>
            </a:pPr>
            <a:r>
              <a:rPr lang="fr-FR" altLang="fr-FR" sz="4400" b="1" dirty="0"/>
              <a:t>Application </a:t>
            </a:r>
          </a:p>
          <a:p>
            <a:pPr marL="0" lvl="0" indent="0" eaLnBrk="0" fontAlgn="base" hangingPunct="0">
              <a:lnSpc>
                <a:spcPct val="100000"/>
              </a:lnSpc>
              <a:spcBef>
                <a:spcPct val="0"/>
              </a:spcBef>
              <a:spcAft>
                <a:spcPct val="0"/>
              </a:spcAft>
              <a:buNone/>
            </a:pPr>
            <a:endParaRPr lang="fr-FR" altLang="fr-FR" sz="4400" b="1" dirty="0"/>
          </a:p>
          <a:p>
            <a:pPr marL="0" lvl="0" indent="0" eaLnBrk="0" fontAlgn="base" hangingPunct="0">
              <a:lnSpc>
                <a:spcPct val="100000"/>
              </a:lnSpc>
              <a:spcBef>
                <a:spcPct val="0"/>
              </a:spcBef>
              <a:spcAft>
                <a:spcPct val="0"/>
              </a:spcAft>
              <a:buNone/>
            </a:pPr>
            <a:r>
              <a:rPr lang="fr-FR" altLang="fr-FR" sz="4400" dirty="0"/>
              <a:t>Pour qu'il s'impose aux adhérents, </a:t>
            </a:r>
            <a:r>
              <a:rPr lang="fr-FR" altLang="fr-FR" sz="4400" b="1" dirty="0"/>
              <a:t>le règlement intérieur doit être adopté par l'organe compétent désigné par les statuts </a:t>
            </a:r>
            <a:r>
              <a:rPr lang="fr-FR" altLang="fr-FR" sz="4400" dirty="0"/>
              <a:t>(par exemple : l'assemblée générale, le conseil d'administration, le président). </a:t>
            </a:r>
          </a:p>
          <a:p>
            <a:pPr marL="0" lvl="0" indent="0" eaLnBrk="0" fontAlgn="base" hangingPunct="0">
              <a:lnSpc>
                <a:spcPct val="100000"/>
              </a:lnSpc>
              <a:spcBef>
                <a:spcPct val="0"/>
              </a:spcBef>
              <a:spcAft>
                <a:spcPct val="0"/>
              </a:spcAft>
              <a:buNone/>
            </a:pPr>
            <a:endParaRPr lang="fr-FR" altLang="fr-FR" sz="4400" dirty="0"/>
          </a:p>
          <a:p>
            <a:pPr marL="0" lvl="0" indent="0" eaLnBrk="0" fontAlgn="base" hangingPunct="0">
              <a:lnSpc>
                <a:spcPct val="100000"/>
              </a:lnSpc>
              <a:spcBef>
                <a:spcPct val="0"/>
              </a:spcBef>
              <a:spcAft>
                <a:spcPct val="0"/>
              </a:spcAft>
              <a:buNone/>
            </a:pPr>
            <a:r>
              <a:rPr lang="fr-FR" altLang="fr-FR" sz="4400" dirty="0"/>
              <a:t>Le règlement intérieur n'a pas à être déclaré en préfecture ou au tribunal, ni être publié. </a:t>
            </a:r>
          </a:p>
          <a:p>
            <a:pPr marL="0" indent="0">
              <a:buNone/>
            </a:pPr>
            <a:r>
              <a:rPr lang="fr-FR" altLang="fr-FR" sz="4400" b="1" dirty="0">
                <a:solidFill>
                  <a:srgbClr val="FF0000"/>
                </a:solidFill>
              </a:rPr>
              <a:t>Attention</a:t>
            </a:r>
            <a:r>
              <a:rPr lang="fr-FR" altLang="fr-FR" sz="4400" dirty="0"/>
              <a:t> : </a:t>
            </a:r>
          </a:p>
          <a:p>
            <a:r>
              <a:rPr lang="fr-FR" altLang="fr-FR" sz="4400" dirty="0"/>
              <a:t>Le règlement intérieur ne peut ni modifier, ni contredire les statuts. En cas de contradiction, ce sont les statuts qui prévalent. </a:t>
            </a:r>
          </a:p>
          <a:p>
            <a:pPr marL="0" indent="0">
              <a:buNone/>
            </a:pPr>
            <a:endParaRPr lang="fr-FR" altLang="fr-FR" sz="4400" dirty="0"/>
          </a:p>
          <a:p>
            <a:pPr lvl="0" eaLnBrk="0" fontAlgn="base" hangingPunct="0">
              <a:lnSpc>
                <a:spcPct val="100000"/>
              </a:lnSpc>
              <a:spcBef>
                <a:spcPct val="0"/>
              </a:spcBef>
              <a:spcAft>
                <a:spcPct val="0"/>
              </a:spcAft>
            </a:pPr>
            <a:r>
              <a:rPr lang="fr-FR" altLang="fr-FR" sz="4400" dirty="0"/>
              <a:t>Le règlement intérieur doit être porté à la connaissance des adhérents. Il peut être consultable sur demande ou affiché dans un endroit accessible aux adhérents. </a:t>
            </a:r>
          </a:p>
          <a:p>
            <a:pPr marL="0" lvl="0" indent="0" eaLnBrk="0" fontAlgn="base" hangingPunct="0">
              <a:lnSpc>
                <a:spcPct val="100000"/>
              </a:lnSpc>
              <a:spcBef>
                <a:spcPct val="0"/>
              </a:spcBef>
              <a:spcAft>
                <a:spcPct val="0"/>
              </a:spcAft>
              <a:buNone/>
            </a:pPr>
            <a:endParaRPr lang="fr-FR" altLang="fr-FR" sz="4400" dirty="0"/>
          </a:p>
          <a:p>
            <a:pPr marL="0" lvl="0" indent="0" eaLnBrk="0" fontAlgn="base" hangingPunct="0">
              <a:lnSpc>
                <a:spcPct val="100000"/>
              </a:lnSpc>
              <a:spcBef>
                <a:spcPct val="0"/>
              </a:spcBef>
              <a:spcAft>
                <a:spcPct val="0"/>
              </a:spcAft>
              <a:buNone/>
            </a:pPr>
            <a:endParaRPr lang="fr-FR" altLang="fr-FR" sz="4400" dirty="0"/>
          </a:p>
          <a:p>
            <a:pPr lvl="0" eaLnBrk="0" fontAlgn="base" hangingPunct="0">
              <a:lnSpc>
                <a:spcPct val="100000"/>
              </a:lnSpc>
              <a:spcBef>
                <a:spcPct val="0"/>
              </a:spcBef>
              <a:spcAft>
                <a:spcPct val="0"/>
              </a:spcAft>
            </a:pPr>
            <a:r>
              <a:rPr lang="fr-FR" altLang="fr-FR" sz="4400" dirty="0"/>
              <a:t>Il s'impose aux adhérents comme les statuts et n'est pas applicable aux tiers. </a:t>
            </a:r>
          </a:p>
          <a:p>
            <a:pPr marL="0" lvl="0" indent="0" eaLnBrk="0" fontAlgn="base" hangingPunct="0">
              <a:lnSpc>
                <a:spcPct val="100000"/>
              </a:lnSpc>
              <a:spcBef>
                <a:spcPct val="0"/>
              </a:spcBef>
              <a:spcAft>
                <a:spcPct val="0"/>
              </a:spcAft>
              <a:buNone/>
            </a:pPr>
            <a:endParaRPr lang="fr-FR" altLang="fr-FR" sz="4400" dirty="0"/>
          </a:p>
          <a:p>
            <a:endParaRPr lang="fr-FR" dirty="0"/>
          </a:p>
        </p:txBody>
      </p:sp>
      <p:sp>
        <p:nvSpPr>
          <p:cNvPr id="6" name="Espace réservé du numéro de diapositive 5">
            <a:extLst>
              <a:ext uri="{FF2B5EF4-FFF2-40B4-BE49-F238E27FC236}">
                <a16:creationId xmlns:a16="http://schemas.microsoft.com/office/drawing/2014/main" id="{46A24E89-299F-4919-A25C-49A49800A2F8}"/>
              </a:ext>
            </a:extLst>
          </p:cNvPr>
          <p:cNvSpPr>
            <a:spLocks noGrp="1"/>
          </p:cNvSpPr>
          <p:nvPr>
            <p:ph type="sldNum" sz="quarter" idx="12"/>
          </p:nvPr>
        </p:nvSpPr>
        <p:spPr/>
        <p:txBody>
          <a:bodyPr/>
          <a:lstStyle/>
          <a:p>
            <a:fld id="{E43F4A00-CEAE-5648-85CC-DAB34D7CE8D6}" type="slidenum">
              <a:rPr lang="fr-FR" smtClean="0"/>
              <a:pPr/>
              <a:t>4</a:t>
            </a:fld>
            <a:endParaRPr lang="fr-FR"/>
          </a:p>
        </p:txBody>
      </p:sp>
      <p:pic>
        <p:nvPicPr>
          <p:cNvPr id="7" name="Graphique 6" descr="Index pointant vers la droite vu du côté du dos de la main">
            <a:extLst>
              <a:ext uri="{FF2B5EF4-FFF2-40B4-BE49-F238E27FC236}">
                <a16:creationId xmlns:a16="http://schemas.microsoft.com/office/drawing/2014/main" id="{276A9566-D8D6-40AD-A34C-1D03669AC53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0" y="4428309"/>
            <a:ext cx="914400" cy="914400"/>
          </a:xfrm>
          <a:prstGeom prst="rect">
            <a:avLst/>
          </a:prstGeom>
        </p:spPr>
      </p:pic>
    </p:spTree>
    <p:extLst>
      <p:ext uri="{BB962C8B-B14F-4D97-AF65-F5344CB8AC3E}">
        <p14:creationId xmlns:p14="http://schemas.microsoft.com/office/powerpoint/2010/main" val="1513187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E0C773-2E64-437B-8B9E-51DF041716FE}"/>
              </a:ext>
            </a:extLst>
          </p:cNvPr>
          <p:cNvSpPr>
            <a:spLocks noGrp="1"/>
          </p:cNvSpPr>
          <p:nvPr>
            <p:ph type="title"/>
          </p:nvPr>
        </p:nvSpPr>
        <p:spPr/>
        <p:txBody>
          <a:bodyPr/>
          <a:lstStyle/>
          <a:p>
            <a:r>
              <a:rPr lang="fr-FR" dirty="0"/>
              <a:t>Les subventions</a:t>
            </a:r>
          </a:p>
        </p:txBody>
      </p:sp>
      <p:sp>
        <p:nvSpPr>
          <p:cNvPr id="3" name="Espace réservé du contenu 2">
            <a:extLst>
              <a:ext uri="{FF2B5EF4-FFF2-40B4-BE49-F238E27FC236}">
                <a16:creationId xmlns:a16="http://schemas.microsoft.com/office/drawing/2014/main" id="{26B17614-C155-44ED-93E1-EF3B42AF337A}"/>
              </a:ext>
            </a:extLst>
          </p:cNvPr>
          <p:cNvSpPr>
            <a:spLocks noGrp="1"/>
          </p:cNvSpPr>
          <p:nvPr>
            <p:ph idx="1"/>
          </p:nvPr>
        </p:nvSpPr>
        <p:spPr>
          <a:xfrm>
            <a:off x="838200" y="1389185"/>
            <a:ext cx="10515600" cy="4787778"/>
          </a:xfrm>
        </p:spPr>
        <p:txBody>
          <a:bodyPr>
            <a:normAutofit fontScale="62500" lnSpcReduction="20000"/>
          </a:bodyPr>
          <a:lstStyle/>
          <a:p>
            <a:pPr marL="0" indent="0">
              <a:buNone/>
            </a:pPr>
            <a:r>
              <a:rPr lang="fr-FR" dirty="0"/>
              <a:t>Une subvention peut être attribuée par les administrations et organismes suivants : </a:t>
            </a:r>
          </a:p>
          <a:p>
            <a:r>
              <a:rPr lang="fr-FR" dirty="0"/>
              <a:t>État </a:t>
            </a:r>
          </a:p>
          <a:p>
            <a:r>
              <a:rPr lang="fr-FR" dirty="0"/>
              <a:t>Collectivités territoriales </a:t>
            </a:r>
          </a:p>
          <a:p>
            <a:r>
              <a:rPr lang="fr-FR" dirty="0"/>
              <a:t>Établissements publics administratifs </a:t>
            </a:r>
          </a:p>
          <a:p>
            <a:pPr marL="0" indent="0">
              <a:buNone/>
            </a:pPr>
            <a:r>
              <a:rPr lang="fr-FR" dirty="0"/>
              <a:t>…</a:t>
            </a:r>
          </a:p>
          <a:p>
            <a:pPr marL="0" indent="0">
              <a:buNone/>
            </a:pPr>
            <a:endParaRPr lang="fr-FR" dirty="0"/>
          </a:p>
          <a:p>
            <a:pPr marL="0" indent="0">
              <a:buNone/>
            </a:pPr>
            <a:r>
              <a:rPr lang="fr-FR" dirty="0"/>
              <a:t>Toute association déclarée et immatriculée au répertoire </a:t>
            </a:r>
            <a:r>
              <a:rPr lang="fr-FR" dirty="0" err="1"/>
              <a:t>Sirene</a:t>
            </a:r>
            <a:r>
              <a:rPr lang="fr-FR" dirty="0"/>
              <a:t> peut demander une subvention pour :</a:t>
            </a:r>
          </a:p>
          <a:p>
            <a:r>
              <a:rPr lang="fr-FR" dirty="0"/>
              <a:t>réaliser une action ou un projet d'investissement, </a:t>
            </a:r>
          </a:p>
          <a:p>
            <a:r>
              <a:rPr lang="fr-FR" dirty="0"/>
              <a:t>contribuer au développement d'activités, </a:t>
            </a:r>
          </a:p>
          <a:p>
            <a:r>
              <a:rPr lang="fr-FR" dirty="0"/>
              <a:t>contribuer au financement global de son activité. </a:t>
            </a:r>
            <a:endParaRPr lang="fr-FR" b="1" dirty="0"/>
          </a:p>
          <a:p>
            <a:endParaRPr lang="fr-FR" dirty="0"/>
          </a:p>
          <a:p>
            <a:pPr marL="0" indent="0">
              <a:buNone/>
            </a:pPr>
            <a:r>
              <a:rPr lang="fr-FR" b="1" dirty="0"/>
              <a:t>Attention </a:t>
            </a:r>
            <a:r>
              <a:rPr lang="fr-FR" dirty="0"/>
              <a:t>: </a:t>
            </a:r>
          </a:p>
          <a:p>
            <a:pPr>
              <a:buFont typeface="Wingdings" panose="05000000000000000000" pitchFamily="2" charset="2"/>
              <a:buChar char="Ø"/>
            </a:pPr>
            <a:r>
              <a:rPr lang="fr-FR" dirty="0"/>
              <a:t>lorsque la subvention doit être utilisée pour une action déterminée, l'association doit fournir à l'organisme qui la subventionne un compte rendu financier et peut faire l’objet de contrôles</a:t>
            </a:r>
          </a:p>
          <a:p>
            <a:pPr>
              <a:buFont typeface="Wingdings" panose="05000000000000000000" pitchFamily="2" charset="2"/>
              <a:buChar char="Ø"/>
            </a:pPr>
            <a:r>
              <a:rPr lang="fr-FR" dirty="0"/>
              <a:t>si la subvention dépasse un certain montant, l'association bénéficiaire et l'organisme qui la subventionne doivent conclure une convention</a:t>
            </a:r>
          </a:p>
        </p:txBody>
      </p:sp>
      <p:sp>
        <p:nvSpPr>
          <p:cNvPr id="4" name="Espace réservé de la date 3">
            <a:extLst>
              <a:ext uri="{FF2B5EF4-FFF2-40B4-BE49-F238E27FC236}">
                <a16:creationId xmlns:a16="http://schemas.microsoft.com/office/drawing/2014/main" id="{E608BA41-10DD-4F6A-92AB-88131CED450C}"/>
              </a:ext>
            </a:extLst>
          </p:cNvPr>
          <p:cNvSpPr>
            <a:spLocks noGrp="1"/>
          </p:cNvSpPr>
          <p:nvPr>
            <p:ph type="dt" sz="half" idx="10"/>
          </p:nvPr>
        </p:nvSpPr>
        <p:spPr/>
        <p:txBody>
          <a:bodyPr/>
          <a:lstStyle/>
          <a:p>
            <a:fld id="{91DD9282-A15A-E541-BACD-BAD8BE012FF9}" type="datetime1">
              <a:rPr lang="fr-FR" smtClean="0"/>
              <a:t>06/02/2026</a:t>
            </a:fld>
            <a:endParaRPr lang="fr-FR"/>
          </a:p>
        </p:txBody>
      </p:sp>
      <p:sp>
        <p:nvSpPr>
          <p:cNvPr id="5" name="Espace réservé du pied de page 4">
            <a:extLst>
              <a:ext uri="{FF2B5EF4-FFF2-40B4-BE49-F238E27FC236}">
                <a16:creationId xmlns:a16="http://schemas.microsoft.com/office/drawing/2014/main" id="{9D8CB780-FA38-4C10-9ADF-AD9A2B81B0FD}"/>
              </a:ext>
            </a:extLst>
          </p:cNvPr>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a:extLst>
              <a:ext uri="{FF2B5EF4-FFF2-40B4-BE49-F238E27FC236}">
                <a16:creationId xmlns:a16="http://schemas.microsoft.com/office/drawing/2014/main" id="{03292B65-76E4-4857-ADD2-B1C080139B4E}"/>
              </a:ext>
            </a:extLst>
          </p:cNvPr>
          <p:cNvSpPr>
            <a:spLocks noGrp="1"/>
          </p:cNvSpPr>
          <p:nvPr>
            <p:ph type="sldNum" sz="quarter" idx="12"/>
          </p:nvPr>
        </p:nvSpPr>
        <p:spPr/>
        <p:txBody>
          <a:bodyPr/>
          <a:lstStyle/>
          <a:p>
            <a:fld id="{E43F4A00-CEAE-5648-85CC-DAB34D7CE8D6}" type="slidenum">
              <a:rPr lang="fr-FR" smtClean="0"/>
              <a:pPr/>
              <a:t>5</a:t>
            </a:fld>
            <a:endParaRPr lang="fr-FR"/>
          </a:p>
        </p:txBody>
      </p:sp>
    </p:spTree>
    <p:extLst>
      <p:ext uri="{BB962C8B-B14F-4D97-AF65-F5344CB8AC3E}">
        <p14:creationId xmlns:p14="http://schemas.microsoft.com/office/powerpoint/2010/main" val="3126376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F8D0C4A-A5BA-4562-BB53-F7CD968A45B2}"/>
              </a:ext>
            </a:extLst>
          </p:cNvPr>
          <p:cNvSpPr>
            <a:spLocks noGrp="1"/>
          </p:cNvSpPr>
          <p:nvPr>
            <p:ph idx="1"/>
          </p:nvPr>
        </p:nvSpPr>
        <p:spPr>
          <a:xfrm>
            <a:off x="838200" y="269966"/>
            <a:ext cx="10515600" cy="5906997"/>
          </a:xfrm>
        </p:spPr>
        <p:txBody>
          <a:bodyPr>
            <a:normAutofit fontScale="47500" lnSpcReduction="20000"/>
          </a:bodyPr>
          <a:lstStyle/>
          <a:p>
            <a:endParaRPr lang="fr-FR" dirty="0"/>
          </a:p>
          <a:p>
            <a:pPr marL="0" indent="0">
              <a:buNone/>
            </a:pPr>
            <a:r>
              <a:rPr lang="fr-FR" b="1" u="sng" dirty="0"/>
              <a:t>Textes de référence</a:t>
            </a:r>
          </a:p>
          <a:p>
            <a:r>
              <a:rPr lang="fr-FR" dirty="0"/>
              <a:t>Loi du 1er juillet 1901 relative au contrat d'association </a:t>
            </a:r>
          </a:p>
          <a:p>
            <a:r>
              <a:rPr lang="fr-FR" dirty="0"/>
              <a:t>Décret du 16 août 1901 pris relatif au contrat d'association </a:t>
            </a:r>
          </a:p>
          <a:p>
            <a:endParaRPr lang="fr-FR" dirty="0"/>
          </a:p>
          <a:p>
            <a:pPr marL="0" indent="0">
              <a:buNone/>
            </a:pPr>
            <a:r>
              <a:rPr lang="fr-FR" b="1" u="sng" dirty="0"/>
              <a:t>Liens utiles </a:t>
            </a:r>
          </a:p>
          <a:p>
            <a:r>
              <a:rPr lang="fr-FR" dirty="0"/>
              <a:t>https://www.service-public.fr/</a:t>
            </a:r>
          </a:p>
          <a:p>
            <a:r>
              <a:rPr lang="fr-FR" dirty="0">
                <a:hlinkClick r:id="rId2"/>
              </a:rPr>
              <a:t>https://www.associations.gouv.fr/</a:t>
            </a:r>
            <a:endParaRPr lang="fr-FR" dirty="0"/>
          </a:p>
          <a:p>
            <a:r>
              <a:rPr lang="fr-FR" dirty="0">
                <a:hlinkClick r:id="rId3"/>
              </a:rPr>
              <a:t>https://www.economie.gouv.fr/</a:t>
            </a:r>
            <a:endParaRPr lang="fr-FR" dirty="0"/>
          </a:p>
          <a:p>
            <a:r>
              <a:rPr lang="fr-FR" dirty="0"/>
              <a:t>http://www.cpas1option.com/le-guide </a:t>
            </a:r>
          </a:p>
          <a:p>
            <a:pPr marL="0" indent="0">
              <a:buNone/>
            </a:pPr>
            <a:endParaRPr lang="fr-FR" dirty="0"/>
          </a:p>
          <a:p>
            <a:pPr marL="0" indent="0">
              <a:buNone/>
            </a:pPr>
            <a:r>
              <a:rPr lang="fr-FR" b="1" u="sng" dirty="0"/>
              <a:t>Contacts utiles</a:t>
            </a:r>
          </a:p>
          <a:p>
            <a:pPr marL="0" indent="0">
              <a:buNone/>
            </a:pPr>
            <a:r>
              <a:rPr lang="fr-FR" b="1" dirty="0"/>
              <a:t>Laurent DAILLIEZ</a:t>
            </a:r>
            <a:br>
              <a:rPr lang="fr-FR" dirty="0"/>
            </a:br>
            <a:r>
              <a:rPr lang="fr-FR" dirty="0"/>
              <a:t>Conseiller d'éducation populaire et de jeunesse</a:t>
            </a:r>
            <a:br>
              <a:rPr lang="fr-FR" dirty="0"/>
            </a:br>
            <a:r>
              <a:rPr lang="fr-FR" dirty="0"/>
              <a:t>Délégué départemental à la vie associative</a:t>
            </a:r>
            <a:br>
              <a:rPr lang="fr-FR" dirty="0"/>
            </a:br>
            <a:br>
              <a:rPr lang="fr-FR" dirty="0"/>
            </a:br>
            <a:r>
              <a:rPr lang="fr-FR" dirty="0"/>
              <a:t>Service départemental à la jeunesse, à l’engagement et aux sports de Côte-d’Or</a:t>
            </a:r>
            <a:br>
              <a:rPr lang="fr-FR" dirty="0"/>
            </a:br>
            <a:r>
              <a:rPr lang="fr-FR" dirty="0"/>
              <a:t>Direction des services départementaux de l’éducation nationale de Côte-d’Or</a:t>
            </a:r>
            <a:br>
              <a:rPr lang="fr-FR" dirty="0"/>
            </a:br>
            <a:r>
              <a:rPr lang="fr-FR" dirty="0"/>
              <a:t>2 G, rue du général </a:t>
            </a:r>
            <a:r>
              <a:rPr lang="fr-FR" dirty="0" err="1"/>
              <a:t>Delaborde</a:t>
            </a:r>
            <a:r>
              <a:rPr lang="fr-FR" dirty="0"/>
              <a:t>,</a:t>
            </a:r>
            <a:br>
              <a:rPr lang="fr-FR" dirty="0"/>
            </a:br>
            <a:r>
              <a:rPr lang="fr-FR" dirty="0"/>
              <a:t>21000 DIJON</a:t>
            </a:r>
            <a:br>
              <a:rPr lang="fr-FR" dirty="0"/>
            </a:br>
            <a:r>
              <a:rPr lang="fr-FR" dirty="0"/>
              <a:t>Téléphone : 03 45 62 75 80</a:t>
            </a:r>
            <a:br>
              <a:rPr lang="fr-FR" dirty="0"/>
            </a:br>
            <a:br>
              <a:rPr lang="fr-FR" dirty="0"/>
            </a:br>
            <a:r>
              <a:rPr lang="fr-FR" dirty="0">
                <a:hlinkClick r:id="rId4"/>
              </a:rPr>
              <a:t>https://www.ac-dijon.fr/SDJES21</a:t>
            </a:r>
            <a:endParaRPr lang="fr-FR" dirty="0"/>
          </a:p>
          <a:p>
            <a:pPr marL="0" indent="0">
              <a:buNone/>
            </a:pPr>
            <a:endParaRPr lang="fr-FR" dirty="0"/>
          </a:p>
          <a:p>
            <a:pPr marL="0" indent="0">
              <a:buNone/>
            </a:pPr>
            <a:r>
              <a:rPr lang="fr-FR" b="1" dirty="0"/>
              <a:t>Maison des associations</a:t>
            </a:r>
          </a:p>
          <a:p>
            <a:pPr marL="0" indent="0">
              <a:buNone/>
            </a:pPr>
            <a:r>
              <a:rPr lang="fr-FR" dirty="0"/>
              <a:t>2 rue des Corroyeurs 21000 Dijon</a:t>
            </a:r>
            <a:br>
              <a:rPr lang="fr-FR" dirty="0"/>
            </a:br>
            <a:endParaRPr lang="fr-FR" u="sng" dirty="0"/>
          </a:p>
          <a:p>
            <a:endParaRPr lang="fr-FR" dirty="0"/>
          </a:p>
        </p:txBody>
      </p:sp>
      <p:sp>
        <p:nvSpPr>
          <p:cNvPr id="4" name="Espace réservé de la date 3">
            <a:extLst>
              <a:ext uri="{FF2B5EF4-FFF2-40B4-BE49-F238E27FC236}">
                <a16:creationId xmlns:a16="http://schemas.microsoft.com/office/drawing/2014/main" id="{67E9EE86-23A5-4CC0-85A8-70D2F5EF6E6B}"/>
              </a:ext>
            </a:extLst>
          </p:cNvPr>
          <p:cNvSpPr>
            <a:spLocks noGrp="1"/>
          </p:cNvSpPr>
          <p:nvPr>
            <p:ph type="dt" sz="half" idx="10"/>
          </p:nvPr>
        </p:nvSpPr>
        <p:spPr/>
        <p:txBody>
          <a:bodyPr/>
          <a:lstStyle/>
          <a:p>
            <a:fld id="{91DD9282-A15A-E541-BACD-BAD8BE012FF9}" type="datetime1">
              <a:rPr lang="fr-FR" smtClean="0"/>
              <a:t>06/02/2026</a:t>
            </a:fld>
            <a:endParaRPr lang="fr-FR"/>
          </a:p>
        </p:txBody>
      </p:sp>
      <p:sp>
        <p:nvSpPr>
          <p:cNvPr id="5" name="Espace réservé du pied de page 4">
            <a:extLst>
              <a:ext uri="{FF2B5EF4-FFF2-40B4-BE49-F238E27FC236}">
                <a16:creationId xmlns:a16="http://schemas.microsoft.com/office/drawing/2014/main" id="{59EB42BD-26CD-4656-8B06-6CE4561B17CC}"/>
              </a:ext>
            </a:extLst>
          </p:cNvPr>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a:extLst>
              <a:ext uri="{FF2B5EF4-FFF2-40B4-BE49-F238E27FC236}">
                <a16:creationId xmlns:a16="http://schemas.microsoft.com/office/drawing/2014/main" id="{C841D76D-D022-40B4-A902-F96110FF3E37}"/>
              </a:ext>
            </a:extLst>
          </p:cNvPr>
          <p:cNvSpPr>
            <a:spLocks noGrp="1"/>
          </p:cNvSpPr>
          <p:nvPr>
            <p:ph type="sldNum" sz="quarter" idx="12"/>
          </p:nvPr>
        </p:nvSpPr>
        <p:spPr/>
        <p:txBody>
          <a:bodyPr/>
          <a:lstStyle/>
          <a:p>
            <a:fld id="{E43F4A00-CEAE-5648-85CC-DAB34D7CE8D6}" type="slidenum">
              <a:rPr lang="fr-FR" smtClean="0"/>
              <a:pPr/>
              <a:t>6</a:t>
            </a:fld>
            <a:endParaRPr lang="fr-FR"/>
          </a:p>
        </p:txBody>
      </p:sp>
    </p:spTree>
    <p:extLst>
      <p:ext uri="{BB962C8B-B14F-4D97-AF65-F5344CB8AC3E}">
        <p14:creationId xmlns:p14="http://schemas.microsoft.com/office/powerpoint/2010/main" val="2575617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BCC21E-E2F7-40D8-8DDC-658F6EE67312}"/>
              </a:ext>
            </a:extLst>
          </p:cNvPr>
          <p:cNvSpPr>
            <a:spLocks noGrp="1"/>
          </p:cNvSpPr>
          <p:nvPr>
            <p:ph type="title"/>
          </p:nvPr>
        </p:nvSpPr>
        <p:spPr/>
        <p:txBody>
          <a:bodyPr>
            <a:normAutofit/>
          </a:bodyPr>
          <a:lstStyle/>
          <a:p>
            <a:r>
              <a:rPr lang="fr-FR" dirty="0"/>
              <a:t>LES RESPONSABILITES</a:t>
            </a:r>
          </a:p>
        </p:txBody>
      </p:sp>
      <p:sp>
        <p:nvSpPr>
          <p:cNvPr id="4" name="Espace réservé de la date 3">
            <a:extLst>
              <a:ext uri="{FF2B5EF4-FFF2-40B4-BE49-F238E27FC236}">
                <a16:creationId xmlns:a16="http://schemas.microsoft.com/office/drawing/2014/main" id="{278C7723-C0C9-4346-8F43-2F0B935B5195}"/>
              </a:ext>
            </a:extLst>
          </p:cNvPr>
          <p:cNvSpPr>
            <a:spLocks noGrp="1"/>
          </p:cNvSpPr>
          <p:nvPr>
            <p:ph type="dt" sz="half" idx="10"/>
          </p:nvPr>
        </p:nvSpPr>
        <p:spPr/>
        <p:txBody>
          <a:bodyPr/>
          <a:lstStyle/>
          <a:p>
            <a:fld id="{853D691A-AAE8-204F-BCF3-F392DE4978A6}" type="datetime1">
              <a:rPr lang="fr-FR" smtClean="0"/>
              <a:t>06/02/2026</a:t>
            </a:fld>
            <a:endParaRPr lang="fr-FR" dirty="0"/>
          </a:p>
        </p:txBody>
      </p:sp>
      <p:sp>
        <p:nvSpPr>
          <p:cNvPr id="5" name="Espace réservé du pied de page 4">
            <a:extLst>
              <a:ext uri="{FF2B5EF4-FFF2-40B4-BE49-F238E27FC236}">
                <a16:creationId xmlns:a16="http://schemas.microsoft.com/office/drawing/2014/main" id="{3CE78673-1252-4C30-A83F-AD96EA945C61}"/>
              </a:ext>
            </a:extLst>
          </p:cNvPr>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a:extLst>
              <a:ext uri="{FF2B5EF4-FFF2-40B4-BE49-F238E27FC236}">
                <a16:creationId xmlns:a16="http://schemas.microsoft.com/office/drawing/2014/main" id="{4FDD6A43-2ED9-4D08-89A2-E92C2A3FCD7C}"/>
              </a:ext>
            </a:extLst>
          </p:cNvPr>
          <p:cNvSpPr>
            <a:spLocks noGrp="1"/>
          </p:cNvSpPr>
          <p:nvPr>
            <p:ph type="sldNum" sz="quarter" idx="12"/>
          </p:nvPr>
        </p:nvSpPr>
        <p:spPr/>
        <p:txBody>
          <a:bodyPr/>
          <a:lstStyle/>
          <a:p>
            <a:fld id="{E43F4A00-CEAE-5648-85CC-DAB34D7CE8D6}" type="slidenum">
              <a:rPr lang="fr-FR" smtClean="0"/>
              <a:pPr/>
              <a:t>7</a:t>
            </a:fld>
            <a:endParaRPr lang="fr-FR"/>
          </a:p>
        </p:txBody>
      </p:sp>
    </p:spTree>
    <p:extLst>
      <p:ext uri="{BB962C8B-B14F-4D97-AF65-F5344CB8AC3E}">
        <p14:creationId xmlns:p14="http://schemas.microsoft.com/office/powerpoint/2010/main" val="4257412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F669BD-6BD1-4671-8537-821A9A16B0D4}"/>
              </a:ext>
            </a:extLst>
          </p:cNvPr>
          <p:cNvSpPr>
            <a:spLocks noGrp="1"/>
          </p:cNvSpPr>
          <p:nvPr>
            <p:ph type="title"/>
          </p:nvPr>
        </p:nvSpPr>
        <p:spPr>
          <a:xfrm>
            <a:off x="838200" y="365125"/>
            <a:ext cx="9139989" cy="1325563"/>
          </a:xfrm>
        </p:spPr>
        <p:txBody>
          <a:bodyPr>
            <a:normAutofit fontScale="90000"/>
          </a:bodyPr>
          <a:lstStyle/>
          <a:p>
            <a:r>
              <a:rPr lang="fr-FR" dirty="0"/>
              <a:t>La responsabilité civile délictuelle (articles 1382 et 1383 du Code civil).</a:t>
            </a:r>
            <a:br>
              <a:rPr lang="fr-FR" dirty="0"/>
            </a:br>
            <a:endParaRPr lang="fr-FR" dirty="0"/>
          </a:p>
        </p:txBody>
      </p:sp>
      <p:sp>
        <p:nvSpPr>
          <p:cNvPr id="3" name="Espace réservé du contenu 2">
            <a:extLst>
              <a:ext uri="{FF2B5EF4-FFF2-40B4-BE49-F238E27FC236}">
                <a16:creationId xmlns:a16="http://schemas.microsoft.com/office/drawing/2014/main" id="{EDB4A974-D0FD-4640-8777-98B68F1F7D17}"/>
              </a:ext>
            </a:extLst>
          </p:cNvPr>
          <p:cNvSpPr>
            <a:spLocks noGrp="1"/>
          </p:cNvSpPr>
          <p:nvPr>
            <p:ph idx="1"/>
          </p:nvPr>
        </p:nvSpPr>
        <p:spPr>
          <a:xfrm>
            <a:off x="838200" y="1690688"/>
            <a:ext cx="10515600" cy="4486275"/>
          </a:xfrm>
        </p:spPr>
        <p:txBody>
          <a:bodyPr/>
          <a:lstStyle/>
          <a:p>
            <a:pPr marL="0" indent="0">
              <a:buNone/>
            </a:pPr>
            <a:r>
              <a:rPr lang="fr-FR" dirty="0"/>
              <a:t>La responsabilité civile répare un </a:t>
            </a:r>
            <a:r>
              <a:rPr lang="fr-FR" b="1" dirty="0"/>
              <a:t>préjudice d’ordre privé</a:t>
            </a:r>
            <a:r>
              <a:rPr lang="fr-FR" dirty="0"/>
              <a:t> par le versement de dommages-intérêts, si 3 éléments sont réunis : </a:t>
            </a:r>
          </a:p>
          <a:p>
            <a:r>
              <a:rPr lang="fr-FR" b="1" dirty="0"/>
              <a:t>un fait dommageable</a:t>
            </a:r>
            <a:r>
              <a:rPr lang="fr-FR" dirty="0"/>
              <a:t>,</a:t>
            </a:r>
          </a:p>
          <a:p>
            <a:r>
              <a:rPr lang="fr-FR" b="1" dirty="0"/>
              <a:t>un préjudice</a:t>
            </a:r>
            <a:r>
              <a:rPr lang="fr-FR" dirty="0"/>
              <a:t>,</a:t>
            </a:r>
          </a:p>
          <a:p>
            <a:r>
              <a:rPr lang="fr-FR" b="1" dirty="0"/>
              <a:t>un lien de causalité de ce fait au préjudice</a:t>
            </a:r>
            <a:r>
              <a:rPr lang="fr-FR" dirty="0"/>
              <a:t>.</a:t>
            </a:r>
          </a:p>
          <a:p>
            <a:pPr marL="0" indent="0">
              <a:buNone/>
            </a:pPr>
            <a:endParaRPr lang="fr-FR" dirty="0"/>
          </a:p>
          <a:p>
            <a:pPr>
              <a:buFont typeface="Wingdings" panose="05000000000000000000" pitchFamily="2" charset="2"/>
              <a:buChar char="Ø"/>
            </a:pPr>
            <a:r>
              <a:rPr lang="fr-FR" dirty="0"/>
              <a:t> Le fait fautif doit être rattaché au fonctionnement et à l'organisation de l'association, et traduire une carence de celle-ci.</a:t>
            </a:r>
          </a:p>
          <a:p>
            <a:pPr marL="0" indent="0">
              <a:buNone/>
            </a:pPr>
            <a:endParaRPr lang="fr-FR" dirty="0"/>
          </a:p>
        </p:txBody>
      </p:sp>
      <p:sp>
        <p:nvSpPr>
          <p:cNvPr id="4" name="Espace réservé de la date 3">
            <a:extLst>
              <a:ext uri="{FF2B5EF4-FFF2-40B4-BE49-F238E27FC236}">
                <a16:creationId xmlns:a16="http://schemas.microsoft.com/office/drawing/2014/main" id="{1AA5EF78-1D89-4C2A-8178-896956226505}"/>
              </a:ext>
            </a:extLst>
          </p:cNvPr>
          <p:cNvSpPr>
            <a:spLocks noGrp="1"/>
          </p:cNvSpPr>
          <p:nvPr>
            <p:ph type="dt" sz="half" idx="10"/>
          </p:nvPr>
        </p:nvSpPr>
        <p:spPr/>
        <p:txBody>
          <a:bodyPr/>
          <a:lstStyle/>
          <a:p>
            <a:fld id="{91DD9282-A15A-E541-BACD-BAD8BE012FF9}" type="datetime1">
              <a:rPr lang="fr-FR" smtClean="0"/>
              <a:t>06/02/2026</a:t>
            </a:fld>
            <a:endParaRPr lang="fr-FR"/>
          </a:p>
        </p:txBody>
      </p:sp>
      <p:sp>
        <p:nvSpPr>
          <p:cNvPr id="5" name="Espace réservé du pied de page 4">
            <a:extLst>
              <a:ext uri="{FF2B5EF4-FFF2-40B4-BE49-F238E27FC236}">
                <a16:creationId xmlns:a16="http://schemas.microsoft.com/office/drawing/2014/main" id="{9901206B-01E9-4712-B1E6-C25E9F58BC75}"/>
              </a:ext>
            </a:extLst>
          </p:cNvPr>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a:extLst>
              <a:ext uri="{FF2B5EF4-FFF2-40B4-BE49-F238E27FC236}">
                <a16:creationId xmlns:a16="http://schemas.microsoft.com/office/drawing/2014/main" id="{1AB03D01-C397-4134-9B2E-09FA625F760D}"/>
              </a:ext>
            </a:extLst>
          </p:cNvPr>
          <p:cNvSpPr>
            <a:spLocks noGrp="1"/>
          </p:cNvSpPr>
          <p:nvPr>
            <p:ph type="sldNum" sz="quarter" idx="12"/>
          </p:nvPr>
        </p:nvSpPr>
        <p:spPr/>
        <p:txBody>
          <a:bodyPr/>
          <a:lstStyle/>
          <a:p>
            <a:fld id="{E43F4A00-CEAE-5648-85CC-DAB34D7CE8D6}" type="slidenum">
              <a:rPr lang="fr-FR" smtClean="0"/>
              <a:pPr/>
              <a:t>8</a:t>
            </a:fld>
            <a:endParaRPr lang="fr-FR"/>
          </a:p>
        </p:txBody>
      </p:sp>
    </p:spTree>
    <p:extLst>
      <p:ext uri="{BB962C8B-B14F-4D97-AF65-F5344CB8AC3E}">
        <p14:creationId xmlns:p14="http://schemas.microsoft.com/office/powerpoint/2010/main" val="701238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946F91-CD24-4DCC-BD98-206F01465EB1}"/>
              </a:ext>
            </a:extLst>
          </p:cNvPr>
          <p:cNvSpPr>
            <a:spLocks noGrp="1"/>
          </p:cNvSpPr>
          <p:nvPr>
            <p:ph type="title"/>
          </p:nvPr>
        </p:nvSpPr>
        <p:spPr>
          <a:xfrm>
            <a:off x="581526" y="365125"/>
            <a:ext cx="10515600" cy="1325563"/>
          </a:xfrm>
        </p:spPr>
        <p:txBody>
          <a:bodyPr/>
          <a:lstStyle/>
          <a:p>
            <a:r>
              <a:rPr lang="fr-FR" dirty="0"/>
              <a:t>La responsabilité pénale (article 121-2 du Code pénal)</a:t>
            </a:r>
          </a:p>
        </p:txBody>
      </p:sp>
      <p:sp>
        <p:nvSpPr>
          <p:cNvPr id="3" name="Espace réservé du contenu 2">
            <a:extLst>
              <a:ext uri="{FF2B5EF4-FFF2-40B4-BE49-F238E27FC236}">
                <a16:creationId xmlns:a16="http://schemas.microsoft.com/office/drawing/2014/main" id="{EC791A29-A299-40E8-BD65-12CD75769C8B}"/>
              </a:ext>
            </a:extLst>
          </p:cNvPr>
          <p:cNvSpPr>
            <a:spLocks noGrp="1"/>
          </p:cNvSpPr>
          <p:nvPr>
            <p:ph idx="1"/>
          </p:nvPr>
        </p:nvSpPr>
        <p:spPr/>
        <p:txBody>
          <a:bodyPr>
            <a:normAutofit/>
          </a:bodyPr>
          <a:lstStyle/>
          <a:p>
            <a:pPr marL="0" indent="0">
              <a:buNone/>
            </a:pPr>
            <a:r>
              <a:rPr lang="fr-FR" dirty="0"/>
              <a:t>La responsabilité pénale sanctionne une </a:t>
            </a:r>
            <a:r>
              <a:rPr lang="fr-FR" b="1" dirty="0"/>
              <a:t>atteinte à l’intérêt général</a:t>
            </a:r>
            <a:r>
              <a:rPr lang="fr-FR" dirty="0"/>
              <a:t>, lorsqu’une loi n’est pas respectée.</a:t>
            </a:r>
          </a:p>
          <a:p>
            <a:pPr marL="0" indent="0">
              <a:buNone/>
            </a:pPr>
            <a:r>
              <a:rPr lang="fr-FR" sz="2800" dirty="0"/>
              <a:t>Il n’est pas nécessaire qu’un dommage ait été causé.</a:t>
            </a:r>
            <a:endParaRPr lang="fr-FR" dirty="0"/>
          </a:p>
          <a:p>
            <a:pPr marL="0" indent="0">
              <a:buNone/>
            </a:pPr>
            <a:r>
              <a:rPr lang="fr-FR" dirty="0"/>
              <a:t>Elle est punie par différentes peines propres aux personnes morales : amende, dissolution, placement sous surveillance judiciaire, sanction-réparation, confiscation,...</a:t>
            </a:r>
          </a:p>
          <a:p>
            <a:pPr marL="0" indent="0">
              <a:buNone/>
            </a:pPr>
            <a:endParaRPr lang="fr-FR" dirty="0"/>
          </a:p>
          <a:p>
            <a:pPr>
              <a:buFont typeface="Wingdings" panose="05000000000000000000" pitchFamily="2" charset="2"/>
              <a:buChar char="Ø"/>
            </a:pPr>
            <a:r>
              <a:rPr lang="fr-FR" dirty="0"/>
              <a:t> L’association doit avoir un intérêt, voire un certain profit, à la réalisation de l’infraction.</a:t>
            </a:r>
          </a:p>
          <a:p>
            <a:pPr>
              <a:buFont typeface="Wingdings" panose="05000000000000000000" pitchFamily="2" charset="2"/>
              <a:buChar char="Ø"/>
            </a:pPr>
            <a:endParaRPr lang="fr-FR" dirty="0"/>
          </a:p>
        </p:txBody>
      </p:sp>
      <p:sp>
        <p:nvSpPr>
          <p:cNvPr id="4" name="Espace réservé de la date 3">
            <a:extLst>
              <a:ext uri="{FF2B5EF4-FFF2-40B4-BE49-F238E27FC236}">
                <a16:creationId xmlns:a16="http://schemas.microsoft.com/office/drawing/2014/main" id="{90A98328-848C-4F46-BC67-DC0F3CC509ED}"/>
              </a:ext>
            </a:extLst>
          </p:cNvPr>
          <p:cNvSpPr>
            <a:spLocks noGrp="1"/>
          </p:cNvSpPr>
          <p:nvPr>
            <p:ph type="dt" sz="half" idx="10"/>
          </p:nvPr>
        </p:nvSpPr>
        <p:spPr/>
        <p:txBody>
          <a:bodyPr/>
          <a:lstStyle/>
          <a:p>
            <a:fld id="{91DD9282-A15A-E541-BACD-BAD8BE012FF9}" type="datetime1">
              <a:rPr lang="fr-FR" smtClean="0"/>
              <a:t>06/02/2026</a:t>
            </a:fld>
            <a:endParaRPr lang="fr-FR"/>
          </a:p>
        </p:txBody>
      </p:sp>
      <p:sp>
        <p:nvSpPr>
          <p:cNvPr id="5" name="Espace réservé du pied de page 4">
            <a:extLst>
              <a:ext uri="{FF2B5EF4-FFF2-40B4-BE49-F238E27FC236}">
                <a16:creationId xmlns:a16="http://schemas.microsoft.com/office/drawing/2014/main" id="{D64E9555-ADDD-4B78-84BD-9B594464F4FD}"/>
              </a:ext>
            </a:extLst>
          </p:cNvPr>
          <p:cNvSpPr>
            <a:spLocks noGrp="1"/>
          </p:cNvSpPr>
          <p:nvPr>
            <p:ph type="ftr" sz="quarter" idx="11"/>
          </p:nvPr>
        </p:nvSpPr>
        <p:spPr/>
        <p:txBody>
          <a:bodyPr/>
          <a:lstStyle/>
          <a:p>
            <a:r>
              <a:rPr lang="fr-FR"/>
              <a:t>L'Institut Agro Dijon - Présentation</a:t>
            </a:r>
            <a:endParaRPr lang="fr-FR" dirty="0"/>
          </a:p>
        </p:txBody>
      </p:sp>
      <p:sp>
        <p:nvSpPr>
          <p:cNvPr id="6" name="Espace réservé du numéro de diapositive 5">
            <a:extLst>
              <a:ext uri="{FF2B5EF4-FFF2-40B4-BE49-F238E27FC236}">
                <a16:creationId xmlns:a16="http://schemas.microsoft.com/office/drawing/2014/main" id="{6EA5F4C0-8A86-4CBA-B33B-D577D6C84FEF}"/>
              </a:ext>
            </a:extLst>
          </p:cNvPr>
          <p:cNvSpPr>
            <a:spLocks noGrp="1"/>
          </p:cNvSpPr>
          <p:nvPr>
            <p:ph type="sldNum" sz="quarter" idx="12"/>
          </p:nvPr>
        </p:nvSpPr>
        <p:spPr/>
        <p:txBody>
          <a:bodyPr/>
          <a:lstStyle/>
          <a:p>
            <a:fld id="{E43F4A00-CEAE-5648-85CC-DAB34D7CE8D6}" type="slidenum">
              <a:rPr lang="fr-FR" smtClean="0"/>
              <a:pPr/>
              <a:t>9</a:t>
            </a:fld>
            <a:endParaRPr lang="fr-FR"/>
          </a:p>
        </p:txBody>
      </p:sp>
    </p:spTree>
    <p:extLst>
      <p:ext uri="{BB962C8B-B14F-4D97-AF65-F5344CB8AC3E}">
        <p14:creationId xmlns:p14="http://schemas.microsoft.com/office/powerpoint/2010/main" val="3417887505"/>
      </p:ext>
    </p:extLst>
  </p:cSld>
  <p:clrMapOvr>
    <a:masterClrMapping/>
  </p:clrMapOvr>
</p:sld>
</file>

<file path=ppt/theme/theme1.xml><?xml version="1.0" encoding="utf-8"?>
<a:theme xmlns:a="http://schemas.openxmlformats.org/drawingml/2006/main" name="Thème Office">
  <a:themeElements>
    <a:clrScheme name="Personnalisé 1">
      <a:dk1>
        <a:srgbClr val="343636"/>
      </a:dk1>
      <a:lt1>
        <a:srgbClr val="FFFFFF"/>
      </a:lt1>
      <a:dk2>
        <a:srgbClr val="282828"/>
      </a:dk2>
      <a:lt2>
        <a:srgbClr val="FFFFFF"/>
      </a:lt2>
      <a:accent1>
        <a:srgbClr val="F8AC00"/>
      </a:accent1>
      <a:accent2>
        <a:srgbClr val="3FB398"/>
      </a:accent2>
      <a:accent3>
        <a:srgbClr val="A1DAF8"/>
      </a:accent3>
      <a:accent4>
        <a:srgbClr val="F3A6B7"/>
      </a:accent4>
      <a:accent5>
        <a:srgbClr val="5B9BD5"/>
      </a:accent5>
      <a:accent6>
        <a:srgbClr val="FF8300"/>
      </a:accent6>
      <a:hlink>
        <a:srgbClr val="282828"/>
      </a:hlink>
      <a:folHlink>
        <a:srgbClr val="F87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SQUE-PPT-2022-Institut-Agro-Dijon" id="{BDCA7AB8-CE35-427E-AB88-4FFEDC7879C7}" vid="{CDDBF871-5900-4332-9975-310A78F8F768}"/>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2410</TotalTime>
  <Words>1968</Words>
  <Application>Microsoft Office PowerPoint</Application>
  <PresentationFormat>Grand écran</PresentationFormat>
  <Paragraphs>229</Paragraphs>
  <Slides>18</Slides>
  <Notes>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18</vt:i4>
      </vt:variant>
    </vt:vector>
  </HeadingPairs>
  <TitlesOfParts>
    <vt:vector size="22" baseType="lpstr">
      <vt:lpstr>Arial</vt:lpstr>
      <vt:lpstr>Calibri</vt:lpstr>
      <vt:lpstr>Wingdings</vt:lpstr>
      <vt:lpstr>Thème Office</vt:lpstr>
      <vt:lpstr>ASSOCIATIONS MODE D’EMPLOI</vt:lpstr>
      <vt:lpstr>LES STATUTS</vt:lpstr>
      <vt:lpstr>La rédaction des statuts, acte fondateur d'une association</vt:lpstr>
      <vt:lpstr>Le règlement intérieur </vt:lpstr>
      <vt:lpstr>Les subventions</vt:lpstr>
      <vt:lpstr>Présentation PowerPoint</vt:lpstr>
      <vt:lpstr>LES RESPONSABILITES</vt:lpstr>
      <vt:lpstr>La responsabilité civile délictuelle (articles 1382 et 1383 du Code civil). </vt:lpstr>
      <vt:lpstr>La responsabilité pénale (article 121-2 du Code pénal)</vt:lpstr>
      <vt:lpstr>Les associations ne sont pénalement responsables que si les infractions ont été commises, pour leur compte, par leurs organes ou représentants. </vt:lpstr>
      <vt:lpstr>Focus sur la responsabilité des dirigeants</vt:lpstr>
      <vt:lpstr>Quelques exemples </vt:lpstr>
      <vt:lpstr>Collecte et gestion des données personnelles : les associations sont TOUTES concernées</vt:lpstr>
      <vt:lpstr>LES ASSURANCES</vt:lpstr>
      <vt:lpstr>L'assurance responsabilité civile</vt:lpstr>
      <vt:lpstr>L’assurance accidents corporels </vt:lpstr>
      <vt:lpstr>Quelques questions à se poser</vt:lpstr>
      <vt:lpstr>Merci de votre attention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SUR  2 LIGNES</dc:title>
  <dc:creator>Fanny Burguière</dc:creator>
  <cp:lastModifiedBy>Valérie LAFLOTTE</cp:lastModifiedBy>
  <cp:revision>82</cp:revision>
  <dcterms:created xsi:type="dcterms:W3CDTF">2021-09-09T07:34:36Z</dcterms:created>
  <dcterms:modified xsi:type="dcterms:W3CDTF">2026-02-06T08:42:43Z</dcterms:modified>
</cp:coreProperties>
</file>