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D58A7D4B-9547-4DBF-B4F1-1470002A50DD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EE7"/>
    <a:srgbClr val="EA6B14"/>
    <a:srgbClr val="B85410"/>
    <a:srgbClr val="FFC819"/>
    <a:srgbClr val="E6AF00"/>
    <a:srgbClr val="705500"/>
    <a:srgbClr val="B48900"/>
    <a:srgbClr val="F0904E"/>
    <a:srgbClr val="FF6600"/>
    <a:srgbClr val="FF7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69E368-65AA-407D-265A-95FA852FA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61F3EE-6BD5-C5F3-E1B0-AD49D2E15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2CA6CB-3089-B9A6-CC94-2E538CA70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5B4512-5B82-1D61-E6AB-C6790E3AB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18E8C9-797A-10A2-DAF2-745E0D7B5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97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1C783D-64F5-BA3D-4DFA-B969E809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3D74CF-B03B-595D-3D7D-13569E0C0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BEE621-8446-FC3D-10E0-60E4C59D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52E405-6C46-19D2-1AC6-68682A02E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55E8DE-5273-023F-5F19-29581DF7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74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C3F55FB-6DD9-BED2-251A-4BFA7AA880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5A9620-322C-C97A-ACA1-29907D152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8CB756-C0CF-1EED-94B2-75606317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006ED6-D55C-8768-BDDC-2452F068B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3653A3-D365-D038-BB51-3C1E1D78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66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E7F06-7ABB-73C3-9BD7-496862C52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2BFE55-5051-D77F-50FE-D860E7F45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AD8529-9D9A-1374-371A-7ED1F12E8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EB7AC8-44A9-637C-7018-FFDE0888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DB9789-73F8-8AF6-C2D2-F873A8DCA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96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C8336A-DF02-231A-1A9E-8E3EA961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061F42-D4B5-A54A-80A1-B038B9779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D7DBB5-28EE-4E21-D3CB-9C2E3003E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F1AE84-A7C2-4B54-484A-DE8EB7A8A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183511-6412-5AD9-33A6-AA2594DF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69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85103-B5F8-3020-AB62-9BC2229FC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4FED35-ADE4-680C-8A42-778CBFBE21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0ECFD7-B225-5EDD-25F5-56E073BE8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D71D1D-8809-CF16-CE81-F69E0551A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B1E587-4DAE-6EBF-D0E0-1AAF98DFD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A327CC-EE6B-D08A-1E54-3239412B8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50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3D670A-2C6F-74CA-EF99-E7E92B92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8CA0A4-72E5-BA9A-AF62-54D7373E2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DB82BA-0FAE-AFE5-CB67-ABA04694B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69EE0B8-4C1A-8594-4488-CD8025ED77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138952-7244-C09E-57EF-257568E56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6A04A1-FE6B-030C-AD51-36D07D2AD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161A075-935A-1784-77B6-5D3689FB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D182E6-6D4C-4A03-4C78-4A94AE55D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51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5EE05E-FCFE-A208-6A73-09D9E13B9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1AE43C2-9966-EC4D-8571-ED392BFF7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B330127-B3B0-943A-5F14-1446A8C16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C4614DF-33EF-1F5C-3358-B2250F33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34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5CE54C-91CC-67CC-352A-DCE2A9CBE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8BEF026-E3E3-4F97-D8DE-EE31DE79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A448306-D455-3F11-A4D7-F538CE0A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72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219DF8-76B7-4650-68E0-A736098F1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3DBAA1-7FB2-107F-4C4F-59EB8A93C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AF8BA8-8ABC-E6ED-DB02-3524F4C51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89CB92-7612-23A0-3F8B-1CB1EE3F8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038256-E867-4E54-4E0D-5F72D34EE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0E6F9A-FCC5-C9B2-52D7-11421250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28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337174-63F6-8350-899E-F4EC76082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15968A9-FBAD-F0F9-1BEC-54C7D2762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E87550-931A-B7E3-A2D3-49B112763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B9F90C-C529-644F-B777-0ABBE0BCE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ACA8D2-AACB-FC14-0CC7-616B28CA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205FE0-5375-269B-9BF2-679050293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59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4BBA8C-0079-A58E-6BCD-B9533E7E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B3C846-E7A8-F37B-70B6-5E45D7B89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AB9F0D-2B98-8834-8499-7E8C373E25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54FB-23C6-411F-BE95-E54C33D00241}" type="datetimeFigureOut">
              <a:rPr lang="fr-FR" smtClean="0"/>
              <a:t>25/03/2024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EBEA0F-451B-A3BE-6E43-501F2FF31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28EEE1-E7A0-81FA-DC91-42BD56F88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E8C57-F1A6-4BEB-9D61-6C83B520D0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60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1ED21047-0431-8BE5-2988-D713DDE75492}"/>
              </a:ext>
            </a:extLst>
          </p:cNvPr>
          <p:cNvSpPr/>
          <p:nvPr/>
        </p:nvSpPr>
        <p:spPr>
          <a:xfrm>
            <a:off x="141543" y="5076157"/>
            <a:ext cx="1956063" cy="690605"/>
          </a:xfrm>
          <a:prstGeom prst="ellipse">
            <a:avLst/>
          </a:prstGeom>
          <a:solidFill>
            <a:srgbClr val="FC8E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Dépôt des projets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SIAE 2024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71B0257-946E-0299-BE86-DFD59BB9A1C8}"/>
              </a:ext>
            </a:extLst>
          </p:cNvPr>
          <p:cNvSpPr/>
          <p:nvPr/>
        </p:nvSpPr>
        <p:spPr>
          <a:xfrm>
            <a:off x="2270358" y="2653193"/>
            <a:ext cx="880844" cy="37952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7FBDC9F-7926-B37A-9C5D-FD9B45F34EA4}"/>
              </a:ext>
            </a:extLst>
          </p:cNvPr>
          <p:cNvSpPr/>
          <p:nvPr/>
        </p:nvSpPr>
        <p:spPr>
          <a:xfrm>
            <a:off x="3151202" y="2653193"/>
            <a:ext cx="880844" cy="379522"/>
          </a:xfrm>
          <a:prstGeom prst="rect">
            <a:avLst/>
          </a:prstGeom>
          <a:solidFill>
            <a:srgbClr val="F090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53D165F-5D05-EF93-323A-916EDBA13434}"/>
              </a:ext>
            </a:extLst>
          </p:cNvPr>
          <p:cNvSpPr/>
          <p:nvPr/>
        </p:nvSpPr>
        <p:spPr>
          <a:xfrm>
            <a:off x="4020860" y="2653193"/>
            <a:ext cx="880844" cy="379522"/>
          </a:xfrm>
          <a:prstGeom prst="rect">
            <a:avLst/>
          </a:prstGeom>
          <a:solidFill>
            <a:srgbClr val="FF7B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75BD7A2-3A0D-5CDC-1CAC-20AC1AC3A0F8}"/>
              </a:ext>
            </a:extLst>
          </p:cNvPr>
          <p:cNvSpPr/>
          <p:nvPr/>
        </p:nvSpPr>
        <p:spPr>
          <a:xfrm>
            <a:off x="4910087" y="2663851"/>
            <a:ext cx="880844" cy="371845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9CF89B6-E956-C21D-7856-D907C1179133}"/>
              </a:ext>
            </a:extLst>
          </p:cNvPr>
          <p:cNvSpPr/>
          <p:nvPr/>
        </p:nvSpPr>
        <p:spPr>
          <a:xfrm>
            <a:off x="5771362" y="2653193"/>
            <a:ext cx="880844" cy="379982"/>
          </a:xfrm>
          <a:prstGeom prst="rect">
            <a:avLst/>
          </a:prstGeom>
          <a:solidFill>
            <a:srgbClr val="EA6B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734ADF3-09BD-1CC8-CF27-961CE6226C31}"/>
              </a:ext>
            </a:extLst>
          </p:cNvPr>
          <p:cNvSpPr/>
          <p:nvPr/>
        </p:nvSpPr>
        <p:spPr>
          <a:xfrm>
            <a:off x="6652206" y="2654592"/>
            <a:ext cx="880844" cy="378975"/>
          </a:xfrm>
          <a:prstGeom prst="rect">
            <a:avLst/>
          </a:prstGeom>
          <a:solidFill>
            <a:srgbClr val="B854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DD7E915-0F13-77A9-52BB-DD7BFBB2F834}"/>
              </a:ext>
            </a:extLst>
          </p:cNvPr>
          <p:cNvSpPr/>
          <p:nvPr/>
        </p:nvSpPr>
        <p:spPr>
          <a:xfrm>
            <a:off x="508670" y="2653193"/>
            <a:ext cx="880844" cy="370350"/>
          </a:xfrm>
          <a:prstGeom prst="rect">
            <a:avLst/>
          </a:prstGeom>
          <a:solidFill>
            <a:srgbClr val="FBE2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D7E5D36-10E7-2465-64A0-AD61C5824CC3}"/>
              </a:ext>
            </a:extLst>
          </p:cNvPr>
          <p:cNvSpPr/>
          <p:nvPr/>
        </p:nvSpPr>
        <p:spPr>
          <a:xfrm>
            <a:off x="1390913" y="2651792"/>
            <a:ext cx="880844" cy="370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8C4D29F-65CA-12BA-8314-B5DC2F7FF871}"/>
              </a:ext>
            </a:extLst>
          </p:cNvPr>
          <p:cNvSpPr/>
          <p:nvPr/>
        </p:nvSpPr>
        <p:spPr>
          <a:xfrm>
            <a:off x="7530253" y="2654592"/>
            <a:ext cx="880844" cy="378515"/>
          </a:xfrm>
          <a:prstGeom prst="rect">
            <a:avLst/>
          </a:prstGeom>
          <a:solidFill>
            <a:srgbClr val="FFC8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F5E04FD-AF34-1DFC-FCC0-D51205508DBE}"/>
              </a:ext>
            </a:extLst>
          </p:cNvPr>
          <p:cNvSpPr/>
          <p:nvPr/>
        </p:nvSpPr>
        <p:spPr>
          <a:xfrm>
            <a:off x="8413883" y="2653192"/>
            <a:ext cx="880844" cy="378515"/>
          </a:xfrm>
          <a:prstGeom prst="rect">
            <a:avLst/>
          </a:prstGeom>
          <a:solidFill>
            <a:srgbClr val="E6A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998AE8D-3FDB-E46D-1CB4-82BB31D79320}"/>
              </a:ext>
            </a:extLst>
          </p:cNvPr>
          <p:cNvSpPr/>
          <p:nvPr/>
        </p:nvSpPr>
        <p:spPr>
          <a:xfrm>
            <a:off x="9291930" y="2651792"/>
            <a:ext cx="880844" cy="376129"/>
          </a:xfrm>
          <a:prstGeom prst="rect">
            <a:avLst/>
          </a:prstGeom>
          <a:solidFill>
            <a:srgbClr val="B48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FB2C66A-9265-A16F-5BA8-308CFF7E8FAA}"/>
              </a:ext>
            </a:extLst>
          </p:cNvPr>
          <p:cNvSpPr/>
          <p:nvPr/>
        </p:nvSpPr>
        <p:spPr>
          <a:xfrm>
            <a:off x="10169977" y="2651792"/>
            <a:ext cx="880844" cy="376130"/>
          </a:xfrm>
          <a:prstGeom prst="rect">
            <a:avLst/>
          </a:prstGeom>
          <a:solidFill>
            <a:srgbClr val="7055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E9F9665-EC6B-4A44-0125-FB723672760C}"/>
              </a:ext>
            </a:extLst>
          </p:cNvPr>
          <p:cNvSpPr/>
          <p:nvPr/>
        </p:nvSpPr>
        <p:spPr>
          <a:xfrm>
            <a:off x="2220138" y="4718698"/>
            <a:ext cx="880844" cy="3500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50" dirty="0">
              <a:solidFill>
                <a:schemeClr val="tx1"/>
              </a:solidFill>
            </a:endParaRPr>
          </a:p>
          <a:p>
            <a:pPr algn="ctr"/>
            <a:r>
              <a:rPr lang="fr-FR" sz="1050" b="1" dirty="0">
                <a:solidFill>
                  <a:schemeClr val="tx1"/>
                </a:solidFill>
              </a:rPr>
              <a:t>19/03/24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BB4703D-03C4-1ABD-036E-3F68EE0774DF}"/>
              </a:ext>
            </a:extLst>
          </p:cNvPr>
          <p:cNvSpPr/>
          <p:nvPr/>
        </p:nvSpPr>
        <p:spPr>
          <a:xfrm>
            <a:off x="3102839" y="4709558"/>
            <a:ext cx="880844" cy="350099"/>
          </a:xfrm>
          <a:prstGeom prst="rect">
            <a:avLst/>
          </a:prstGeom>
          <a:solidFill>
            <a:srgbClr val="F090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A58362B-EA97-2417-B3F7-8338BD20C94E}"/>
              </a:ext>
            </a:extLst>
          </p:cNvPr>
          <p:cNvSpPr/>
          <p:nvPr/>
        </p:nvSpPr>
        <p:spPr>
          <a:xfrm>
            <a:off x="3981214" y="4703144"/>
            <a:ext cx="880844" cy="350098"/>
          </a:xfrm>
          <a:prstGeom prst="rect">
            <a:avLst/>
          </a:prstGeom>
          <a:solidFill>
            <a:srgbClr val="FF7B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884822-DC31-522A-8AD5-180E9F74F8EC}"/>
              </a:ext>
            </a:extLst>
          </p:cNvPr>
          <p:cNvSpPr/>
          <p:nvPr/>
        </p:nvSpPr>
        <p:spPr>
          <a:xfrm>
            <a:off x="4862185" y="4649257"/>
            <a:ext cx="880844" cy="356328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11E5077-19EA-6E63-459C-43F46B26A514}"/>
              </a:ext>
            </a:extLst>
          </p:cNvPr>
          <p:cNvSpPr/>
          <p:nvPr/>
        </p:nvSpPr>
        <p:spPr>
          <a:xfrm>
            <a:off x="5723454" y="4647507"/>
            <a:ext cx="880844" cy="356328"/>
          </a:xfrm>
          <a:prstGeom prst="rect">
            <a:avLst/>
          </a:prstGeom>
          <a:solidFill>
            <a:srgbClr val="EA6B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A526751-9BC2-784E-6633-32A4E915DF95}"/>
              </a:ext>
            </a:extLst>
          </p:cNvPr>
          <p:cNvSpPr/>
          <p:nvPr/>
        </p:nvSpPr>
        <p:spPr>
          <a:xfrm>
            <a:off x="6604298" y="4648907"/>
            <a:ext cx="880844" cy="349146"/>
          </a:xfrm>
          <a:prstGeom prst="rect">
            <a:avLst/>
          </a:prstGeom>
          <a:solidFill>
            <a:srgbClr val="B854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3E9CB51-7E5F-F5FE-D0FD-0ACB76D889DA}"/>
              </a:ext>
            </a:extLst>
          </p:cNvPr>
          <p:cNvSpPr/>
          <p:nvPr/>
        </p:nvSpPr>
        <p:spPr>
          <a:xfrm>
            <a:off x="520516" y="4707197"/>
            <a:ext cx="880844" cy="350101"/>
          </a:xfrm>
          <a:prstGeom prst="rect">
            <a:avLst/>
          </a:prstGeom>
          <a:solidFill>
            <a:srgbClr val="FBE2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846655-3475-6B90-DEC6-3E5170041EC4}"/>
              </a:ext>
            </a:extLst>
          </p:cNvPr>
          <p:cNvSpPr/>
          <p:nvPr/>
        </p:nvSpPr>
        <p:spPr>
          <a:xfrm>
            <a:off x="1349952" y="4710011"/>
            <a:ext cx="880844" cy="350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chemeClr val="tx1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24/02/2024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8933CD1-70E0-21BE-570F-2DA4FBB6DA61}"/>
              </a:ext>
            </a:extLst>
          </p:cNvPr>
          <p:cNvSpPr/>
          <p:nvPr/>
        </p:nvSpPr>
        <p:spPr>
          <a:xfrm>
            <a:off x="7482345" y="4648907"/>
            <a:ext cx="880844" cy="349146"/>
          </a:xfrm>
          <a:prstGeom prst="rect">
            <a:avLst/>
          </a:prstGeom>
          <a:solidFill>
            <a:srgbClr val="FFC8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E096BB1-0A64-30DE-99C0-0C01015731FD}"/>
              </a:ext>
            </a:extLst>
          </p:cNvPr>
          <p:cNvSpPr/>
          <p:nvPr/>
        </p:nvSpPr>
        <p:spPr>
          <a:xfrm>
            <a:off x="8365975" y="4647506"/>
            <a:ext cx="880844" cy="356327"/>
          </a:xfrm>
          <a:prstGeom prst="rect">
            <a:avLst/>
          </a:prstGeom>
          <a:solidFill>
            <a:srgbClr val="E6A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6FB58E9-4B4C-EA9E-01A8-E4FF8CC5B3C8}"/>
              </a:ext>
            </a:extLst>
          </p:cNvPr>
          <p:cNvSpPr/>
          <p:nvPr/>
        </p:nvSpPr>
        <p:spPr>
          <a:xfrm>
            <a:off x="9244022" y="4646106"/>
            <a:ext cx="880844" cy="356327"/>
          </a:xfrm>
          <a:prstGeom prst="rect">
            <a:avLst/>
          </a:prstGeom>
          <a:solidFill>
            <a:srgbClr val="B48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27447BB-66C3-507B-F0F8-E032592BE364}"/>
              </a:ext>
            </a:extLst>
          </p:cNvPr>
          <p:cNvSpPr/>
          <p:nvPr/>
        </p:nvSpPr>
        <p:spPr>
          <a:xfrm>
            <a:off x="10122069" y="4646107"/>
            <a:ext cx="880844" cy="356327"/>
          </a:xfrm>
          <a:prstGeom prst="rect">
            <a:avLst/>
          </a:prstGeom>
          <a:solidFill>
            <a:srgbClr val="7055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53508446-9491-0820-2ABB-16272E1B1B67}"/>
              </a:ext>
            </a:extLst>
          </p:cNvPr>
          <p:cNvSpPr txBox="1"/>
          <p:nvPr/>
        </p:nvSpPr>
        <p:spPr>
          <a:xfrm>
            <a:off x="1" y="4033379"/>
            <a:ext cx="1219199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ANNEE 2024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0D38740-D1F6-1CA0-B687-5EB2F8E73060}"/>
              </a:ext>
            </a:extLst>
          </p:cNvPr>
          <p:cNvSpPr/>
          <p:nvPr/>
        </p:nvSpPr>
        <p:spPr>
          <a:xfrm>
            <a:off x="2351721" y="695803"/>
            <a:ext cx="880844" cy="3017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A806D65-29DC-3A1A-B3C5-30238299AAEA}"/>
              </a:ext>
            </a:extLst>
          </p:cNvPr>
          <p:cNvSpPr/>
          <p:nvPr/>
        </p:nvSpPr>
        <p:spPr>
          <a:xfrm>
            <a:off x="3232565" y="695803"/>
            <a:ext cx="880844" cy="301713"/>
          </a:xfrm>
          <a:prstGeom prst="rect">
            <a:avLst/>
          </a:prstGeom>
          <a:solidFill>
            <a:srgbClr val="F090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788EF41-3AA2-CEAC-C52D-2758A5A8629C}"/>
              </a:ext>
            </a:extLst>
          </p:cNvPr>
          <p:cNvSpPr/>
          <p:nvPr/>
        </p:nvSpPr>
        <p:spPr>
          <a:xfrm>
            <a:off x="4102223" y="695803"/>
            <a:ext cx="880844" cy="305608"/>
          </a:xfrm>
          <a:prstGeom prst="rect">
            <a:avLst/>
          </a:prstGeom>
          <a:solidFill>
            <a:srgbClr val="FF7B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DA71E8B-F073-8720-B18F-7F3FEFA0DECD}"/>
              </a:ext>
            </a:extLst>
          </p:cNvPr>
          <p:cNvSpPr/>
          <p:nvPr/>
        </p:nvSpPr>
        <p:spPr>
          <a:xfrm>
            <a:off x="4991456" y="697552"/>
            <a:ext cx="880844" cy="300566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6A5DB74D-9634-6AA4-2E9C-DAC46CEAC35E}"/>
              </a:ext>
            </a:extLst>
          </p:cNvPr>
          <p:cNvSpPr/>
          <p:nvPr/>
        </p:nvSpPr>
        <p:spPr>
          <a:xfrm>
            <a:off x="5852725" y="695802"/>
            <a:ext cx="880844" cy="305609"/>
          </a:xfrm>
          <a:prstGeom prst="rect">
            <a:avLst/>
          </a:prstGeom>
          <a:solidFill>
            <a:srgbClr val="EA6B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785CB6E-7355-D0C1-4543-E700A8EC2421}"/>
              </a:ext>
            </a:extLst>
          </p:cNvPr>
          <p:cNvSpPr/>
          <p:nvPr/>
        </p:nvSpPr>
        <p:spPr>
          <a:xfrm>
            <a:off x="6733569" y="697202"/>
            <a:ext cx="880844" cy="300795"/>
          </a:xfrm>
          <a:prstGeom prst="rect">
            <a:avLst/>
          </a:prstGeom>
          <a:solidFill>
            <a:srgbClr val="B854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429C34F-D1CD-DA21-126D-FE966CE2FA76}"/>
              </a:ext>
            </a:extLst>
          </p:cNvPr>
          <p:cNvSpPr/>
          <p:nvPr/>
        </p:nvSpPr>
        <p:spPr>
          <a:xfrm>
            <a:off x="590033" y="695803"/>
            <a:ext cx="880844" cy="301714"/>
          </a:xfrm>
          <a:prstGeom prst="rect">
            <a:avLst/>
          </a:prstGeom>
          <a:solidFill>
            <a:srgbClr val="FBE2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6EB98EA-8DFF-630B-1E0C-F76E55B104D4}"/>
              </a:ext>
            </a:extLst>
          </p:cNvPr>
          <p:cNvSpPr/>
          <p:nvPr/>
        </p:nvSpPr>
        <p:spPr>
          <a:xfrm>
            <a:off x="1470877" y="695803"/>
            <a:ext cx="880844" cy="3017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7EC228AD-CBCA-8ADF-C78D-5A30B61D64F4}"/>
              </a:ext>
            </a:extLst>
          </p:cNvPr>
          <p:cNvSpPr txBox="1"/>
          <p:nvPr/>
        </p:nvSpPr>
        <p:spPr>
          <a:xfrm>
            <a:off x="738236" y="434576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Janv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4A9B969A-BFFD-5AA0-AA18-6416E4D24025}"/>
              </a:ext>
            </a:extLst>
          </p:cNvPr>
          <p:cNvSpPr txBox="1"/>
          <p:nvPr/>
        </p:nvSpPr>
        <p:spPr>
          <a:xfrm>
            <a:off x="1630266" y="424245"/>
            <a:ext cx="6934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Fév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9F4F121B-7DAD-5211-519E-D9C4B49A4A3C}"/>
              </a:ext>
            </a:extLst>
          </p:cNvPr>
          <p:cNvSpPr txBox="1"/>
          <p:nvPr/>
        </p:nvSpPr>
        <p:spPr>
          <a:xfrm>
            <a:off x="2502718" y="440069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</a:t>
            </a:r>
          </a:p>
        </p:txBody>
      </p:sp>
      <p:sp>
        <p:nvSpPr>
          <p:cNvPr id="124" name="ZoneTexte 123">
            <a:extLst>
              <a:ext uri="{FF2B5EF4-FFF2-40B4-BE49-F238E27FC236}">
                <a16:creationId xmlns:a16="http://schemas.microsoft.com/office/drawing/2014/main" id="{9731616D-06C1-E55B-EDAB-A04F190AEE61}"/>
              </a:ext>
            </a:extLst>
          </p:cNvPr>
          <p:cNvSpPr txBox="1"/>
          <p:nvPr/>
        </p:nvSpPr>
        <p:spPr>
          <a:xfrm>
            <a:off x="3418133" y="446006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Avr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A46E63FF-6FDC-1AAD-D738-95E854AC886F}"/>
              </a:ext>
            </a:extLst>
          </p:cNvPr>
          <p:cNvSpPr txBox="1"/>
          <p:nvPr/>
        </p:nvSpPr>
        <p:spPr>
          <a:xfrm>
            <a:off x="4244759" y="417223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</a:p>
        </p:txBody>
      </p:sp>
      <p:sp>
        <p:nvSpPr>
          <p:cNvPr id="126" name="ZoneTexte 125">
            <a:extLst>
              <a:ext uri="{FF2B5EF4-FFF2-40B4-BE49-F238E27FC236}">
                <a16:creationId xmlns:a16="http://schemas.microsoft.com/office/drawing/2014/main" id="{3A572BA5-76F3-61FE-1192-85ACF5FE4479}"/>
              </a:ext>
            </a:extLst>
          </p:cNvPr>
          <p:cNvSpPr txBox="1"/>
          <p:nvPr/>
        </p:nvSpPr>
        <p:spPr>
          <a:xfrm>
            <a:off x="5149024" y="446006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Juin</a:t>
            </a: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D6273AD2-94B4-17A0-1E12-346AF84C7C4A}"/>
              </a:ext>
            </a:extLst>
          </p:cNvPr>
          <p:cNvSpPr txBox="1"/>
          <p:nvPr/>
        </p:nvSpPr>
        <p:spPr>
          <a:xfrm>
            <a:off x="6003711" y="440069"/>
            <a:ext cx="6934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Juil</a:t>
            </a:r>
          </a:p>
          <a:p>
            <a:endParaRPr lang="fr-FR" dirty="0"/>
          </a:p>
        </p:txBody>
      </p:sp>
      <p:sp>
        <p:nvSpPr>
          <p:cNvPr id="128" name="ZoneTexte 127">
            <a:extLst>
              <a:ext uri="{FF2B5EF4-FFF2-40B4-BE49-F238E27FC236}">
                <a16:creationId xmlns:a16="http://schemas.microsoft.com/office/drawing/2014/main" id="{035031B4-FB27-DA55-E616-06C6215541CB}"/>
              </a:ext>
            </a:extLst>
          </p:cNvPr>
          <p:cNvSpPr txBox="1"/>
          <p:nvPr/>
        </p:nvSpPr>
        <p:spPr>
          <a:xfrm>
            <a:off x="6881426" y="445277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Aou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3631218-0BB2-4A24-C974-8B4904B9FFC8}"/>
              </a:ext>
            </a:extLst>
          </p:cNvPr>
          <p:cNvSpPr/>
          <p:nvPr/>
        </p:nvSpPr>
        <p:spPr>
          <a:xfrm>
            <a:off x="7611616" y="697202"/>
            <a:ext cx="880844" cy="301714"/>
          </a:xfrm>
          <a:prstGeom prst="rect">
            <a:avLst/>
          </a:prstGeom>
          <a:solidFill>
            <a:srgbClr val="FFC8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0" name="ZoneTexte 129">
            <a:extLst>
              <a:ext uri="{FF2B5EF4-FFF2-40B4-BE49-F238E27FC236}">
                <a16:creationId xmlns:a16="http://schemas.microsoft.com/office/drawing/2014/main" id="{EF30F5EB-1161-4EEC-DCFD-8E660686E6E9}"/>
              </a:ext>
            </a:extLst>
          </p:cNvPr>
          <p:cNvSpPr txBox="1"/>
          <p:nvPr/>
        </p:nvSpPr>
        <p:spPr>
          <a:xfrm>
            <a:off x="7811846" y="443278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43724A5-FE4D-896B-6E39-F2CDC395DB84}"/>
              </a:ext>
            </a:extLst>
          </p:cNvPr>
          <p:cNvSpPr/>
          <p:nvPr/>
        </p:nvSpPr>
        <p:spPr>
          <a:xfrm>
            <a:off x="8495246" y="695802"/>
            <a:ext cx="880844" cy="301714"/>
          </a:xfrm>
          <a:prstGeom prst="rect">
            <a:avLst/>
          </a:prstGeom>
          <a:solidFill>
            <a:srgbClr val="E6A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D03CDC7-BD1E-B65B-9387-5BC7B51FFF3D}"/>
              </a:ext>
            </a:extLst>
          </p:cNvPr>
          <p:cNvSpPr/>
          <p:nvPr/>
        </p:nvSpPr>
        <p:spPr>
          <a:xfrm>
            <a:off x="9373293" y="694402"/>
            <a:ext cx="880844" cy="301714"/>
          </a:xfrm>
          <a:prstGeom prst="rect">
            <a:avLst/>
          </a:prstGeom>
          <a:solidFill>
            <a:srgbClr val="B48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96296B5-D8E4-BB36-59F7-A8A42C281F0A}"/>
              </a:ext>
            </a:extLst>
          </p:cNvPr>
          <p:cNvSpPr/>
          <p:nvPr/>
        </p:nvSpPr>
        <p:spPr>
          <a:xfrm>
            <a:off x="10251340" y="694402"/>
            <a:ext cx="880844" cy="301714"/>
          </a:xfrm>
          <a:prstGeom prst="rect">
            <a:avLst/>
          </a:prstGeom>
          <a:solidFill>
            <a:srgbClr val="7055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4" name="ZoneTexte 133">
            <a:extLst>
              <a:ext uri="{FF2B5EF4-FFF2-40B4-BE49-F238E27FC236}">
                <a16:creationId xmlns:a16="http://schemas.microsoft.com/office/drawing/2014/main" id="{88FD6E4A-FA49-340D-E4DB-9DE3D78F3539}"/>
              </a:ext>
            </a:extLst>
          </p:cNvPr>
          <p:cNvSpPr txBox="1"/>
          <p:nvPr/>
        </p:nvSpPr>
        <p:spPr>
          <a:xfrm>
            <a:off x="8710373" y="432568"/>
            <a:ext cx="63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ZoneTexte 134">
            <a:extLst>
              <a:ext uri="{FF2B5EF4-FFF2-40B4-BE49-F238E27FC236}">
                <a16:creationId xmlns:a16="http://schemas.microsoft.com/office/drawing/2014/main" id="{DCD15B51-82B7-8574-22C4-B6C8945B14FE}"/>
              </a:ext>
            </a:extLst>
          </p:cNvPr>
          <p:cNvSpPr txBox="1"/>
          <p:nvPr/>
        </p:nvSpPr>
        <p:spPr>
          <a:xfrm>
            <a:off x="9572002" y="431128"/>
            <a:ext cx="63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id="{05B57E4B-F783-D014-E884-CF5138D46E44}"/>
              </a:ext>
            </a:extLst>
          </p:cNvPr>
          <p:cNvSpPr txBox="1"/>
          <p:nvPr/>
        </p:nvSpPr>
        <p:spPr>
          <a:xfrm>
            <a:off x="10429578" y="442949"/>
            <a:ext cx="63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</a:t>
            </a: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id="{DC83F3C0-393F-EF05-8737-6EA8F3895369}"/>
              </a:ext>
            </a:extLst>
          </p:cNvPr>
          <p:cNvSpPr txBox="1"/>
          <p:nvPr/>
        </p:nvSpPr>
        <p:spPr>
          <a:xfrm>
            <a:off x="115784" y="115820"/>
            <a:ext cx="12192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ANNEE 2022</a:t>
            </a:r>
          </a:p>
        </p:txBody>
      </p:sp>
      <p:sp>
        <p:nvSpPr>
          <p:cNvPr id="139" name="Flèche : droite rayée 138">
            <a:extLst>
              <a:ext uri="{FF2B5EF4-FFF2-40B4-BE49-F238E27FC236}">
                <a16:creationId xmlns:a16="http://schemas.microsoft.com/office/drawing/2014/main" id="{BD907C9C-9305-8CD7-4A14-B233F43EF1A0}"/>
              </a:ext>
            </a:extLst>
          </p:cNvPr>
          <p:cNvSpPr/>
          <p:nvPr/>
        </p:nvSpPr>
        <p:spPr>
          <a:xfrm>
            <a:off x="4991456" y="606009"/>
            <a:ext cx="6932114" cy="48936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chemeClr val="tx1"/>
                </a:solidFill>
              </a:rPr>
              <a:t>Début 1</a:t>
            </a:r>
            <a:r>
              <a:rPr lang="fr-FR" sz="1400" b="1" baseline="30000" dirty="0">
                <a:solidFill>
                  <a:schemeClr val="tx1"/>
                </a:solidFill>
              </a:rPr>
              <a:t>er</a:t>
            </a:r>
            <a:r>
              <a:rPr lang="fr-FR" sz="1400" b="1" dirty="0">
                <a:solidFill>
                  <a:schemeClr val="tx1"/>
                </a:solidFill>
              </a:rPr>
              <a:t> juin                                         </a:t>
            </a:r>
            <a:r>
              <a:rPr lang="fr-FR" b="1" dirty="0">
                <a:solidFill>
                  <a:schemeClr val="tx1"/>
                </a:solidFill>
              </a:rPr>
              <a:t>SIAE 2022</a:t>
            </a:r>
          </a:p>
        </p:txBody>
      </p:sp>
      <p:sp>
        <p:nvSpPr>
          <p:cNvPr id="141" name="Flèche : droite rayée 140">
            <a:extLst>
              <a:ext uri="{FF2B5EF4-FFF2-40B4-BE49-F238E27FC236}">
                <a16:creationId xmlns:a16="http://schemas.microsoft.com/office/drawing/2014/main" id="{9F4D5030-6896-0612-255B-832E55175FE3}"/>
              </a:ext>
            </a:extLst>
          </p:cNvPr>
          <p:cNvSpPr/>
          <p:nvPr/>
        </p:nvSpPr>
        <p:spPr>
          <a:xfrm>
            <a:off x="4915126" y="2716106"/>
            <a:ext cx="6797879" cy="450634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SIAE 2023</a:t>
            </a:r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32C89C52-1884-F0B1-AB51-20A0CCDB830B}"/>
              </a:ext>
            </a:extLst>
          </p:cNvPr>
          <p:cNvSpPr/>
          <p:nvPr/>
        </p:nvSpPr>
        <p:spPr>
          <a:xfrm>
            <a:off x="8216293" y="1023547"/>
            <a:ext cx="1496749" cy="6344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</a:t>
            </a:r>
            <a:r>
              <a:rPr lang="fr-FR" sz="1200" baseline="30000" dirty="0">
                <a:solidFill>
                  <a:schemeClr val="tx1"/>
                </a:solidFill>
              </a:rPr>
              <a:t>er</a:t>
            </a:r>
            <a:r>
              <a:rPr lang="fr-FR" sz="1200" dirty="0">
                <a:solidFill>
                  <a:schemeClr val="tx1"/>
                </a:solidFill>
              </a:rPr>
              <a:t> Versement </a:t>
            </a:r>
            <a:r>
              <a:rPr lang="fr-FR" sz="1200" b="1" dirty="0">
                <a:solidFill>
                  <a:schemeClr val="tx1"/>
                </a:solidFill>
              </a:rPr>
              <a:t>SIAE 2022</a:t>
            </a:r>
          </a:p>
        </p:txBody>
      </p:sp>
      <p:sp>
        <p:nvSpPr>
          <p:cNvPr id="140" name="Flèche : droite rayée 139">
            <a:extLst>
              <a:ext uri="{FF2B5EF4-FFF2-40B4-BE49-F238E27FC236}">
                <a16:creationId xmlns:a16="http://schemas.microsoft.com/office/drawing/2014/main" id="{7EF58C73-B0CE-A2E6-D361-51C288AB1FA8}"/>
              </a:ext>
            </a:extLst>
          </p:cNvPr>
          <p:cNvSpPr/>
          <p:nvPr/>
        </p:nvSpPr>
        <p:spPr>
          <a:xfrm>
            <a:off x="195478" y="2559187"/>
            <a:ext cx="10855343" cy="427669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                                                                                            SIAE 2022                                                                            </a:t>
            </a:r>
            <a:r>
              <a:rPr lang="fr-FR" sz="1400" b="1" dirty="0">
                <a:solidFill>
                  <a:schemeClr val="tx1"/>
                </a:solidFill>
              </a:rPr>
              <a:t>fin 31 </a:t>
            </a:r>
            <a:r>
              <a:rPr lang="fr-FR" sz="1400" b="1" dirty="0" err="1">
                <a:solidFill>
                  <a:schemeClr val="tx1"/>
                </a:solidFill>
              </a:rPr>
              <a:t>déc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EA7CB973-F60A-B133-2719-1BA34606CAE6}"/>
              </a:ext>
            </a:extLst>
          </p:cNvPr>
          <p:cNvSpPr/>
          <p:nvPr/>
        </p:nvSpPr>
        <p:spPr>
          <a:xfrm>
            <a:off x="9853874" y="3079355"/>
            <a:ext cx="1635344" cy="6273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Bilan moral et financier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SIAE 2022</a:t>
            </a: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3C422AA2-8458-4861-9B0E-83302DFFB2C9}"/>
              </a:ext>
            </a:extLst>
          </p:cNvPr>
          <p:cNvSpPr/>
          <p:nvPr/>
        </p:nvSpPr>
        <p:spPr>
          <a:xfrm>
            <a:off x="1775290" y="5798449"/>
            <a:ext cx="1661626" cy="61354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Versement solde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b="1" dirty="0">
                <a:solidFill>
                  <a:schemeClr val="tx1"/>
                </a:solidFill>
              </a:rPr>
              <a:t>SIAE 2022</a:t>
            </a:r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8843A5A3-E164-39DE-82FC-A57A5F73E09C}"/>
              </a:ext>
            </a:extLst>
          </p:cNvPr>
          <p:cNvSpPr/>
          <p:nvPr/>
        </p:nvSpPr>
        <p:spPr>
          <a:xfrm>
            <a:off x="360450" y="1155938"/>
            <a:ext cx="1792691" cy="6643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Dépôt des projets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SIAE 2022</a:t>
            </a:r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81D777B5-2445-4273-09EA-1762179FB1AA}"/>
              </a:ext>
            </a:extLst>
          </p:cNvPr>
          <p:cNvSpPr/>
          <p:nvPr/>
        </p:nvSpPr>
        <p:spPr>
          <a:xfrm>
            <a:off x="5492407" y="1021320"/>
            <a:ext cx="1626965" cy="67097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Réception accord Région </a:t>
            </a:r>
            <a:r>
              <a:rPr lang="fr-FR" sz="1200" b="1" dirty="0">
                <a:solidFill>
                  <a:schemeClr val="tx1"/>
                </a:solidFill>
              </a:rPr>
              <a:t>SIAE 2022</a:t>
            </a: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CD268B4A-6EDF-7457-B9E6-B119D7000022}"/>
              </a:ext>
            </a:extLst>
          </p:cNvPr>
          <p:cNvSpPr/>
          <p:nvPr/>
        </p:nvSpPr>
        <p:spPr>
          <a:xfrm>
            <a:off x="213592" y="3137056"/>
            <a:ext cx="1792689" cy="685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Dépôt des projets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SIAE 2023</a:t>
            </a:r>
          </a:p>
        </p:txBody>
      </p:sp>
      <p:cxnSp>
        <p:nvCxnSpPr>
          <p:cNvPr id="159" name="Connecteur droit avec flèche 158">
            <a:extLst>
              <a:ext uri="{FF2B5EF4-FFF2-40B4-BE49-F238E27FC236}">
                <a16:creationId xmlns:a16="http://schemas.microsoft.com/office/drawing/2014/main" id="{AE72840E-5A72-B4EE-978A-2EA5F0F6DDB3}"/>
              </a:ext>
            </a:extLst>
          </p:cNvPr>
          <p:cNvCxnSpPr>
            <a:cxnSpLocks/>
          </p:cNvCxnSpPr>
          <p:nvPr/>
        </p:nvCxnSpPr>
        <p:spPr>
          <a:xfrm>
            <a:off x="1831335" y="2954050"/>
            <a:ext cx="0" cy="4987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Ellipse 159">
            <a:extLst>
              <a:ext uri="{FF2B5EF4-FFF2-40B4-BE49-F238E27FC236}">
                <a16:creationId xmlns:a16="http://schemas.microsoft.com/office/drawing/2014/main" id="{D2473EF7-5FDE-4789-5084-FCBEB9CFE38D}"/>
              </a:ext>
            </a:extLst>
          </p:cNvPr>
          <p:cNvSpPr/>
          <p:nvPr/>
        </p:nvSpPr>
        <p:spPr>
          <a:xfrm>
            <a:off x="5526688" y="3081718"/>
            <a:ext cx="1698621" cy="63835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Réception accord Région </a:t>
            </a:r>
            <a:r>
              <a:rPr lang="fr-FR" sz="1200" b="1" dirty="0">
                <a:solidFill>
                  <a:schemeClr val="tx1"/>
                </a:solidFill>
              </a:rPr>
              <a:t>SIAE 2023</a:t>
            </a:r>
          </a:p>
        </p:txBody>
      </p:sp>
      <p:cxnSp>
        <p:nvCxnSpPr>
          <p:cNvPr id="162" name="Connecteur droit avec flèche 161">
            <a:extLst>
              <a:ext uri="{FF2B5EF4-FFF2-40B4-BE49-F238E27FC236}">
                <a16:creationId xmlns:a16="http://schemas.microsoft.com/office/drawing/2014/main" id="{0894E50D-F968-1716-1C86-AE5D2874CF67}"/>
              </a:ext>
            </a:extLst>
          </p:cNvPr>
          <p:cNvCxnSpPr>
            <a:cxnSpLocks/>
          </p:cNvCxnSpPr>
          <p:nvPr/>
        </p:nvCxnSpPr>
        <p:spPr>
          <a:xfrm>
            <a:off x="6264919" y="2987883"/>
            <a:ext cx="0" cy="5274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Ellipse 162">
            <a:extLst>
              <a:ext uri="{FF2B5EF4-FFF2-40B4-BE49-F238E27FC236}">
                <a16:creationId xmlns:a16="http://schemas.microsoft.com/office/drawing/2014/main" id="{DDA26883-0653-36F3-9A4D-81079C89FC3F}"/>
              </a:ext>
            </a:extLst>
          </p:cNvPr>
          <p:cNvSpPr/>
          <p:nvPr/>
        </p:nvSpPr>
        <p:spPr>
          <a:xfrm>
            <a:off x="9679849" y="5100332"/>
            <a:ext cx="1595712" cy="61354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Bilan moral et financier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SIAE 2023</a:t>
            </a:r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813B567B-95C2-E818-6AFA-5E39DA34F0F2}"/>
              </a:ext>
            </a:extLst>
          </p:cNvPr>
          <p:cNvSpPr/>
          <p:nvPr/>
        </p:nvSpPr>
        <p:spPr>
          <a:xfrm>
            <a:off x="8177902" y="3080300"/>
            <a:ext cx="1635344" cy="6526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</a:t>
            </a:r>
            <a:r>
              <a:rPr lang="fr-FR" sz="1200" baseline="30000" dirty="0">
                <a:solidFill>
                  <a:schemeClr val="tx1"/>
                </a:solidFill>
              </a:rPr>
              <a:t>er</a:t>
            </a:r>
            <a:r>
              <a:rPr lang="fr-FR" sz="1200" dirty="0">
                <a:solidFill>
                  <a:schemeClr val="tx1"/>
                </a:solidFill>
              </a:rPr>
              <a:t> Versement </a:t>
            </a:r>
            <a:r>
              <a:rPr lang="fr-FR" sz="1200" b="1" dirty="0">
                <a:solidFill>
                  <a:schemeClr val="tx1"/>
                </a:solidFill>
              </a:rPr>
              <a:t>SIAE 2023</a:t>
            </a:r>
          </a:p>
        </p:txBody>
      </p:sp>
      <p:cxnSp>
        <p:nvCxnSpPr>
          <p:cNvPr id="166" name="Connecteur droit avec flèche 165">
            <a:extLst>
              <a:ext uri="{FF2B5EF4-FFF2-40B4-BE49-F238E27FC236}">
                <a16:creationId xmlns:a16="http://schemas.microsoft.com/office/drawing/2014/main" id="{FCAD9024-8753-2EED-077F-AC03BD9C4280}"/>
              </a:ext>
            </a:extLst>
          </p:cNvPr>
          <p:cNvCxnSpPr>
            <a:cxnSpLocks/>
          </p:cNvCxnSpPr>
          <p:nvPr/>
        </p:nvCxnSpPr>
        <p:spPr>
          <a:xfrm>
            <a:off x="8927024" y="2954050"/>
            <a:ext cx="0" cy="5351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>
            <a:extLst>
              <a:ext uri="{FF2B5EF4-FFF2-40B4-BE49-F238E27FC236}">
                <a16:creationId xmlns:a16="http://schemas.microsoft.com/office/drawing/2014/main" id="{C2115DD6-2CF7-62DF-D847-F776C32B56D4}"/>
              </a:ext>
            </a:extLst>
          </p:cNvPr>
          <p:cNvCxnSpPr>
            <a:cxnSpLocks/>
          </p:cNvCxnSpPr>
          <p:nvPr/>
        </p:nvCxnSpPr>
        <p:spPr>
          <a:xfrm>
            <a:off x="6305890" y="998453"/>
            <a:ext cx="0" cy="5065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avec flèche 151">
            <a:extLst>
              <a:ext uri="{FF2B5EF4-FFF2-40B4-BE49-F238E27FC236}">
                <a16:creationId xmlns:a16="http://schemas.microsoft.com/office/drawing/2014/main" id="{E0DABA1C-33B6-8887-FF44-A2BC25F956E6}"/>
              </a:ext>
            </a:extLst>
          </p:cNvPr>
          <p:cNvCxnSpPr>
            <a:cxnSpLocks/>
          </p:cNvCxnSpPr>
          <p:nvPr/>
        </p:nvCxnSpPr>
        <p:spPr>
          <a:xfrm>
            <a:off x="1630266" y="924400"/>
            <a:ext cx="0" cy="5806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avec flèche 146">
            <a:extLst>
              <a:ext uri="{FF2B5EF4-FFF2-40B4-BE49-F238E27FC236}">
                <a16:creationId xmlns:a16="http://schemas.microsoft.com/office/drawing/2014/main" id="{00C27AD4-2EA1-AD44-1D44-8436D6C41F01}"/>
              </a:ext>
            </a:extLst>
          </p:cNvPr>
          <p:cNvCxnSpPr>
            <a:cxnSpLocks/>
          </p:cNvCxnSpPr>
          <p:nvPr/>
        </p:nvCxnSpPr>
        <p:spPr>
          <a:xfrm>
            <a:off x="10683118" y="2764643"/>
            <a:ext cx="0" cy="7787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avec flèche 168">
            <a:extLst>
              <a:ext uri="{FF2B5EF4-FFF2-40B4-BE49-F238E27FC236}">
                <a16:creationId xmlns:a16="http://schemas.microsoft.com/office/drawing/2014/main" id="{A93E4901-BDBB-6E5F-4EC1-4146E849391F}"/>
              </a:ext>
            </a:extLst>
          </p:cNvPr>
          <p:cNvCxnSpPr>
            <a:cxnSpLocks/>
          </p:cNvCxnSpPr>
          <p:nvPr/>
        </p:nvCxnSpPr>
        <p:spPr>
          <a:xfrm>
            <a:off x="9019721" y="1039798"/>
            <a:ext cx="0" cy="5351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ZoneTexte 169">
            <a:extLst>
              <a:ext uri="{FF2B5EF4-FFF2-40B4-BE49-F238E27FC236}">
                <a16:creationId xmlns:a16="http://schemas.microsoft.com/office/drawing/2014/main" id="{CAC316DD-4F58-FBA8-BD30-954AE19B78E7}"/>
              </a:ext>
            </a:extLst>
          </p:cNvPr>
          <p:cNvSpPr txBox="1"/>
          <p:nvPr/>
        </p:nvSpPr>
        <p:spPr>
          <a:xfrm>
            <a:off x="0" y="1986820"/>
            <a:ext cx="12192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ANNEE 2023</a:t>
            </a:r>
          </a:p>
        </p:txBody>
      </p:sp>
      <p:sp>
        <p:nvSpPr>
          <p:cNvPr id="171" name="ZoneTexte 170">
            <a:extLst>
              <a:ext uri="{FF2B5EF4-FFF2-40B4-BE49-F238E27FC236}">
                <a16:creationId xmlns:a16="http://schemas.microsoft.com/office/drawing/2014/main" id="{F794A155-B2F0-3B6C-AB1B-4CBA0A6C2D67}"/>
              </a:ext>
            </a:extLst>
          </p:cNvPr>
          <p:cNvSpPr txBox="1"/>
          <p:nvPr/>
        </p:nvSpPr>
        <p:spPr>
          <a:xfrm>
            <a:off x="642851" y="2361229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Janv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ZoneTexte 171">
            <a:extLst>
              <a:ext uri="{FF2B5EF4-FFF2-40B4-BE49-F238E27FC236}">
                <a16:creationId xmlns:a16="http://schemas.microsoft.com/office/drawing/2014/main" id="{964DE810-5D82-9724-BEA2-BFF1245E28CA}"/>
              </a:ext>
            </a:extLst>
          </p:cNvPr>
          <p:cNvSpPr txBox="1"/>
          <p:nvPr/>
        </p:nvSpPr>
        <p:spPr>
          <a:xfrm>
            <a:off x="1586714" y="2369200"/>
            <a:ext cx="6934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Fév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173" name="ZoneTexte 172">
            <a:extLst>
              <a:ext uri="{FF2B5EF4-FFF2-40B4-BE49-F238E27FC236}">
                <a16:creationId xmlns:a16="http://schemas.microsoft.com/office/drawing/2014/main" id="{641B29EF-887B-DE25-C89D-A93B7FCB0384}"/>
              </a:ext>
            </a:extLst>
          </p:cNvPr>
          <p:cNvSpPr txBox="1"/>
          <p:nvPr/>
        </p:nvSpPr>
        <p:spPr>
          <a:xfrm>
            <a:off x="2408196" y="2385074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</a:t>
            </a:r>
          </a:p>
        </p:txBody>
      </p:sp>
      <p:sp>
        <p:nvSpPr>
          <p:cNvPr id="175" name="ZoneTexte 174">
            <a:extLst>
              <a:ext uri="{FF2B5EF4-FFF2-40B4-BE49-F238E27FC236}">
                <a16:creationId xmlns:a16="http://schemas.microsoft.com/office/drawing/2014/main" id="{36954DAC-B7F5-3C78-2947-F6DD1B08FBF7}"/>
              </a:ext>
            </a:extLst>
          </p:cNvPr>
          <p:cNvSpPr txBox="1"/>
          <p:nvPr/>
        </p:nvSpPr>
        <p:spPr>
          <a:xfrm>
            <a:off x="551368" y="4373913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Janv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AEA9ADF3-51BB-8587-A03C-C6918F839D0B}"/>
              </a:ext>
            </a:extLst>
          </p:cNvPr>
          <p:cNvSpPr txBox="1"/>
          <p:nvPr/>
        </p:nvSpPr>
        <p:spPr>
          <a:xfrm>
            <a:off x="1312788" y="4409236"/>
            <a:ext cx="6934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Fév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B3B16E95-9A4F-02EA-4EFF-B815996016DF}"/>
              </a:ext>
            </a:extLst>
          </p:cNvPr>
          <p:cNvSpPr txBox="1"/>
          <p:nvPr/>
        </p:nvSpPr>
        <p:spPr>
          <a:xfrm>
            <a:off x="2150602" y="4409236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12B4E076-69D0-BFEC-6215-34A075867367}"/>
              </a:ext>
            </a:extLst>
          </p:cNvPr>
          <p:cNvSpPr txBox="1"/>
          <p:nvPr/>
        </p:nvSpPr>
        <p:spPr>
          <a:xfrm>
            <a:off x="3090170" y="4385401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Avr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9" name="ZoneTexte 178">
            <a:extLst>
              <a:ext uri="{FF2B5EF4-FFF2-40B4-BE49-F238E27FC236}">
                <a16:creationId xmlns:a16="http://schemas.microsoft.com/office/drawing/2014/main" id="{80C9144D-563F-17C2-3315-5F7352111E5C}"/>
              </a:ext>
            </a:extLst>
          </p:cNvPr>
          <p:cNvSpPr txBox="1"/>
          <p:nvPr/>
        </p:nvSpPr>
        <p:spPr>
          <a:xfrm>
            <a:off x="3315592" y="2364572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Avr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" name="ZoneTexte 179">
            <a:extLst>
              <a:ext uri="{FF2B5EF4-FFF2-40B4-BE49-F238E27FC236}">
                <a16:creationId xmlns:a16="http://schemas.microsoft.com/office/drawing/2014/main" id="{A13A9923-CB46-95C9-F65E-5846D65600AA}"/>
              </a:ext>
            </a:extLst>
          </p:cNvPr>
          <p:cNvSpPr txBox="1"/>
          <p:nvPr/>
        </p:nvSpPr>
        <p:spPr>
          <a:xfrm>
            <a:off x="3942033" y="4392138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</a:p>
        </p:txBody>
      </p:sp>
      <p:sp>
        <p:nvSpPr>
          <p:cNvPr id="181" name="ZoneTexte 180">
            <a:extLst>
              <a:ext uri="{FF2B5EF4-FFF2-40B4-BE49-F238E27FC236}">
                <a16:creationId xmlns:a16="http://schemas.microsoft.com/office/drawing/2014/main" id="{1258EFA3-E73E-F747-F257-EBD7FEFE63AC}"/>
              </a:ext>
            </a:extLst>
          </p:cNvPr>
          <p:cNvSpPr txBox="1"/>
          <p:nvPr/>
        </p:nvSpPr>
        <p:spPr>
          <a:xfrm>
            <a:off x="4185250" y="2369620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</a:p>
        </p:txBody>
      </p:sp>
      <p:sp>
        <p:nvSpPr>
          <p:cNvPr id="183" name="ZoneTexte 182">
            <a:extLst>
              <a:ext uri="{FF2B5EF4-FFF2-40B4-BE49-F238E27FC236}">
                <a16:creationId xmlns:a16="http://schemas.microsoft.com/office/drawing/2014/main" id="{C0B5067A-A972-85CC-0DA7-F1D951C5127F}"/>
              </a:ext>
            </a:extLst>
          </p:cNvPr>
          <p:cNvSpPr txBox="1"/>
          <p:nvPr/>
        </p:nvSpPr>
        <p:spPr>
          <a:xfrm>
            <a:off x="4836471" y="4407074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Juin</a:t>
            </a: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id="{B68D927B-FCAE-2413-F76A-E00EA36925FA}"/>
              </a:ext>
            </a:extLst>
          </p:cNvPr>
          <p:cNvSpPr txBox="1"/>
          <p:nvPr/>
        </p:nvSpPr>
        <p:spPr>
          <a:xfrm>
            <a:off x="5093510" y="2391832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Juin</a:t>
            </a:r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5EA72792-7163-A549-1A87-F99172A7CF74}"/>
              </a:ext>
            </a:extLst>
          </p:cNvPr>
          <p:cNvSpPr txBox="1"/>
          <p:nvPr/>
        </p:nvSpPr>
        <p:spPr>
          <a:xfrm>
            <a:off x="5753842" y="4407074"/>
            <a:ext cx="6934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Juil</a:t>
            </a:r>
          </a:p>
          <a:p>
            <a:endParaRPr lang="fr-FR" dirty="0"/>
          </a:p>
        </p:txBody>
      </p:sp>
      <p:sp>
        <p:nvSpPr>
          <p:cNvPr id="186" name="ZoneTexte 185">
            <a:extLst>
              <a:ext uri="{FF2B5EF4-FFF2-40B4-BE49-F238E27FC236}">
                <a16:creationId xmlns:a16="http://schemas.microsoft.com/office/drawing/2014/main" id="{C8F9E8F2-7F30-46EF-66FA-9AF845546401}"/>
              </a:ext>
            </a:extLst>
          </p:cNvPr>
          <p:cNvSpPr txBox="1"/>
          <p:nvPr/>
        </p:nvSpPr>
        <p:spPr>
          <a:xfrm>
            <a:off x="6010872" y="2377915"/>
            <a:ext cx="6934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Juil</a:t>
            </a:r>
          </a:p>
          <a:p>
            <a:endParaRPr lang="fr-FR" dirty="0"/>
          </a:p>
        </p:txBody>
      </p:sp>
      <p:sp>
        <p:nvSpPr>
          <p:cNvPr id="187" name="ZoneTexte 186">
            <a:extLst>
              <a:ext uri="{FF2B5EF4-FFF2-40B4-BE49-F238E27FC236}">
                <a16:creationId xmlns:a16="http://schemas.microsoft.com/office/drawing/2014/main" id="{4E0977E8-56CB-85E5-BF94-023B31F11DE5}"/>
              </a:ext>
            </a:extLst>
          </p:cNvPr>
          <p:cNvSpPr txBox="1"/>
          <p:nvPr/>
        </p:nvSpPr>
        <p:spPr>
          <a:xfrm>
            <a:off x="6592567" y="4413358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Aou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99F329F6-3F89-A48A-A5F2-6A8094D298F6}"/>
              </a:ext>
            </a:extLst>
          </p:cNvPr>
          <p:cNvSpPr txBox="1"/>
          <p:nvPr/>
        </p:nvSpPr>
        <p:spPr>
          <a:xfrm>
            <a:off x="6787247" y="2375289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Aou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9" name="ZoneTexte 188">
            <a:extLst>
              <a:ext uri="{FF2B5EF4-FFF2-40B4-BE49-F238E27FC236}">
                <a16:creationId xmlns:a16="http://schemas.microsoft.com/office/drawing/2014/main" id="{D1CB2203-9BC3-EB5C-B6B8-2A52DEF4121A}"/>
              </a:ext>
            </a:extLst>
          </p:cNvPr>
          <p:cNvSpPr txBox="1"/>
          <p:nvPr/>
        </p:nvSpPr>
        <p:spPr>
          <a:xfrm>
            <a:off x="7451050" y="4407074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</a:t>
            </a:r>
          </a:p>
        </p:txBody>
      </p:sp>
      <p:sp>
        <p:nvSpPr>
          <p:cNvPr id="190" name="ZoneTexte 189">
            <a:extLst>
              <a:ext uri="{FF2B5EF4-FFF2-40B4-BE49-F238E27FC236}">
                <a16:creationId xmlns:a16="http://schemas.microsoft.com/office/drawing/2014/main" id="{37E66903-6802-BCF5-2A58-BAC5F9A9D256}"/>
              </a:ext>
            </a:extLst>
          </p:cNvPr>
          <p:cNvSpPr txBox="1"/>
          <p:nvPr/>
        </p:nvSpPr>
        <p:spPr>
          <a:xfrm>
            <a:off x="7662497" y="2364572"/>
            <a:ext cx="693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</a:t>
            </a:r>
          </a:p>
        </p:txBody>
      </p:sp>
      <p:sp>
        <p:nvSpPr>
          <p:cNvPr id="191" name="ZoneTexte 190">
            <a:extLst>
              <a:ext uri="{FF2B5EF4-FFF2-40B4-BE49-F238E27FC236}">
                <a16:creationId xmlns:a16="http://schemas.microsoft.com/office/drawing/2014/main" id="{DF695CDA-67EE-DB05-3346-E9F30B5572CF}"/>
              </a:ext>
            </a:extLst>
          </p:cNvPr>
          <p:cNvSpPr txBox="1"/>
          <p:nvPr/>
        </p:nvSpPr>
        <p:spPr>
          <a:xfrm>
            <a:off x="8309533" y="4415481"/>
            <a:ext cx="63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2" name="ZoneTexte 191">
            <a:extLst>
              <a:ext uri="{FF2B5EF4-FFF2-40B4-BE49-F238E27FC236}">
                <a16:creationId xmlns:a16="http://schemas.microsoft.com/office/drawing/2014/main" id="{5B2CED07-AF6E-1070-0289-CC04EE5284BE}"/>
              </a:ext>
            </a:extLst>
          </p:cNvPr>
          <p:cNvSpPr txBox="1"/>
          <p:nvPr/>
        </p:nvSpPr>
        <p:spPr>
          <a:xfrm>
            <a:off x="8705334" y="2345473"/>
            <a:ext cx="63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3" name="ZoneTexte 192">
            <a:extLst>
              <a:ext uri="{FF2B5EF4-FFF2-40B4-BE49-F238E27FC236}">
                <a16:creationId xmlns:a16="http://schemas.microsoft.com/office/drawing/2014/main" id="{1C8F96CA-7C86-A867-F5EF-716CEFF813A8}"/>
              </a:ext>
            </a:extLst>
          </p:cNvPr>
          <p:cNvSpPr txBox="1"/>
          <p:nvPr/>
        </p:nvSpPr>
        <p:spPr>
          <a:xfrm>
            <a:off x="9233362" y="4388176"/>
            <a:ext cx="63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" name="ZoneTexte 193">
            <a:extLst>
              <a:ext uri="{FF2B5EF4-FFF2-40B4-BE49-F238E27FC236}">
                <a16:creationId xmlns:a16="http://schemas.microsoft.com/office/drawing/2014/main" id="{320F256C-E5FB-83F3-D342-DEB3E596D961}"/>
              </a:ext>
            </a:extLst>
          </p:cNvPr>
          <p:cNvSpPr txBox="1"/>
          <p:nvPr/>
        </p:nvSpPr>
        <p:spPr>
          <a:xfrm>
            <a:off x="9576913" y="2369620"/>
            <a:ext cx="63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26DB102B-697B-AF94-8021-571B46FEAED2}"/>
              </a:ext>
            </a:extLst>
          </p:cNvPr>
          <p:cNvSpPr txBox="1"/>
          <p:nvPr/>
        </p:nvSpPr>
        <p:spPr>
          <a:xfrm>
            <a:off x="10129201" y="4392785"/>
            <a:ext cx="63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</a:t>
            </a:r>
          </a:p>
        </p:txBody>
      </p:sp>
      <p:sp>
        <p:nvSpPr>
          <p:cNvPr id="198" name="ZoneTexte 197">
            <a:extLst>
              <a:ext uri="{FF2B5EF4-FFF2-40B4-BE49-F238E27FC236}">
                <a16:creationId xmlns:a16="http://schemas.microsoft.com/office/drawing/2014/main" id="{9F9A97EA-1AD6-ECC8-DCE7-82A48CD207CF}"/>
              </a:ext>
            </a:extLst>
          </p:cNvPr>
          <p:cNvSpPr txBox="1"/>
          <p:nvPr/>
        </p:nvSpPr>
        <p:spPr>
          <a:xfrm>
            <a:off x="10360235" y="2339752"/>
            <a:ext cx="63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</a:t>
            </a:r>
          </a:p>
        </p:txBody>
      </p:sp>
      <p:cxnSp>
        <p:nvCxnSpPr>
          <p:cNvPr id="145" name="Connecteur droit avec flèche 144">
            <a:extLst>
              <a:ext uri="{FF2B5EF4-FFF2-40B4-BE49-F238E27FC236}">
                <a16:creationId xmlns:a16="http://schemas.microsoft.com/office/drawing/2014/main" id="{80BCA68A-A896-25A4-0B87-65105A206DFB}"/>
              </a:ext>
            </a:extLst>
          </p:cNvPr>
          <p:cNvCxnSpPr>
            <a:cxnSpLocks/>
          </p:cNvCxnSpPr>
          <p:nvPr/>
        </p:nvCxnSpPr>
        <p:spPr>
          <a:xfrm>
            <a:off x="1446940" y="5015531"/>
            <a:ext cx="0" cy="2890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7D794AC5-0004-A653-89C8-DB19D0A2F59B}"/>
              </a:ext>
            </a:extLst>
          </p:cNvPr>
          <p:cNvSpPr/>
          <p:nvPr/>
        </p:nvSpPr>
        <p:spPr>
          <a:xfrm>
            <a:off x="2050395" y="1262911"/>
            <a:ext cx="1002569" cy="596625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Versement </a:t>
            </a:r>
            <a:r>
              <a:rPr lang="fr-FR" sz="1200" b="1" dirty="0">
                <a:solidFill>
                  <a:schemeClr val="tx1"/>
                </a:solidFill>
              </a:rPr>
              <a:t>FSDIE 2022</a:t>
            </a:r>
          </a:p>
        </p:txBody>
      </p:sp>
      <p:cxnSp>
        <p:nvCxnSpPr>
          <p:cNvPr id="200" name="Connecteur droit avec flèche 199">
            <a:extLst>
              <a:ext uri="{FF2B5EF4-FFF2-40B4-BE49-F238E27FC236}">
                <a16:creationId xmlns:a16="http://schemas.microsoft.com/office/drawing/2014/main" id="{C191D704-1FAA-977D-4044-1E099F57C5A1}"/>
              </a:ext>
            </a:extLst>
          </p:cNvPr>
          <p:cNvCxnSpPr>
            <a:cxnSpLocks/>
          </p:cNvCxnSpPr>
          <p:nvPr/>
        </p:nvCxnSpPr>
        <p:spPr>
          <a:xfrm>
            <a:off x="2237825" y="906137"/>
            <a:ext cx="0" cy="5133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531824BD-75CB-65E5-A392-5718C59124A4}"/>
              </a:ext>
            </a:extLst>
          </p:cNvPr>
          <p:cNvSpPr/>
          <p:nvPr/>
        </p:nvSpPr>
        <p:spPr>
          <a:xfrm>
            <a:off x="2030570" y="3117408"/>
            <a:ext cx="1032004" cy="638565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Versement </a:t>
            </a:r>
            <a:r>
              <a:rPr lang="fr-FR" sz="1200" b="1" dirty="0">
                <a:solidFill>
                  <a:schemeClr val="tx1"/>
                </a:solidFill>
              </a:rPr>
              <a:t>FSDIE 2023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63BA1566-A027-2CB8-A674-6347A9D0137B}"/>
              </a:ext>
            </a:extLst>
          </p:cNvPr>
          <p:cNvCxnSpPr>
            <a:cxnSpLocks/>
          </p:cNvCxnSpPr>
          <p:nvPr/>
        </p:nvCxnSpPr>
        <p:spPr>
          <a:xfrm>
            <a:off x="2150602" y="2979515"/>
            <a:ext cx="0" cy="4135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3F85CF3-EA67-D61A-7A30-BC279E971AD1}"/>
              </a:ext>
            </a:extLst>
          </p:cNvPr>
          <p:cNvSpPr/>
          <p:nvPr/>
        </p:nvSpPr>
        <p:spPr>
          <a:xfrm>
            <a:off x="1813762" y="5160055"/>
            <a:ext cx="1014920" cy="627178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Versement </a:t>
            </a:r>
            <a:r>
              <a:rPr lang="fr-FR" sz="1200" b="1" dirty="0">
                <a:solidFill>
                  <a:schemeClr val="tx1"/>
                </a:solidFill>
              </a:rPr>
              <a:t>FSDIE 2024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1660C7B9-9C1F-ADF8-F6DE-D8ABC1478F99}"/>
              </a:ext>
            </a:extLst>
          </p:cNvPr>
          <p:cNvCxnSpPr>
            <a:cxnSpLocks/>
          </p:cNvCxnSpPr>
          <p:nvPr/>
        </p:nvCxnSpPr>
        <p:spPr>
          <a:xfrm flipH="1">
            <a:off x="2954779" y="4984100"/>
            <a:ext cx="3861" cy="9889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B5C896B-EAA9-DDC3-F3A4-263E14D88203}"/>
              </a:ext>
            </a:extLst>
          </p:cNvPr>
          <p:cNvSpPr/>
          <p:nvPr/>
        </p:nvSpPr>
        <p:spPr>
          <a:xfrm>
            <a:off x="5304225" y="5108907"/>
            <a:ext cx="1698621" cy="613545"/>
          </a:xfrm>
          <a:prstGeom prst="ellipse">
            <a:avLst/>
          </a:prstGeom>
          <a:solidFill>
            <a:srgbClr val="FC8E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Réception accord Région </a:t>
            </a:r>
            <a:r>
              <a:rPr lang="fr-FR" sz="1200" b="1" dirty="0">
                <a:solidFill>
                  <a:schemeClr val="tx1"/>
                </a:solidFill>
              </a:rPr>
              <a:t>SIAE 2024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90F9E08-F0C4-EE76-181F-008F52B10CF1}"/>
              </a:ext>
            </a:extLst>
          </p:cNvPr>
          <p:cNvSpPr/>
          <p:nvPr/>
        </p:nvSpPr>
        <p:spPr>
          <a:xfrm>
            <a:off x="8052347" y="5097048"/>
            <a:ext cx="1595720" cy="627178"/>
          </a:xfrm>
          <a:prstGeom prst="ellipse">
            <a:avLst/>
          </a:prstGeom>
          <a:solidFill>
            <a:srgbClr val="FC8E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</a:t>
            </a:r>
            <a:r>
              <a:rPr lang="fr-FR" sz="1200" baseline="30000" dirty="0">
                <a:solidFill>
                  <a:schemeClr val="tx1"/>
                </a:solidFill>
              </a:rPr>
              <a:t>er</a:t>
            </a:r>
            <a:r>
              <a:rPr lang="fr-FR" sz="1200" dirty="0">
                <a:solidFill>
                  <a:schemeClr val="tx1"/>
                </a:solidFill>
              </a:rPr>
              <a:t> Versement </a:t>
            </a:r>
            <a:r>
              <a:rPr lang="fr-FR" sz="1200" b="1" dirty="0">
                <a:solidFill>
                  <a:schemeClr val="tx1"/>
                </a:solidFill>
              </a:rPr>
              <a:t>SIAE 2024</a:t>
            </a:r>
          </a:p>
        </p:txBody>
      </p:sp>
      <p:cxnSp>
        <p:nvCxnSpPr>
          <p:cNvPr id="164" name="Connecteur droit avec flèche 163">
            <a:extLst>
              <a:ext uri="{FF2B5EF4-FFF2-40B4-BE49-F238E27FC236}">
                <a16:creationId xmlns:a16="http://schemas.microsoft.com/office/drawing/2014/main" id="{5E32DCEA-6EBC-4F88-9978-8812D6502017}"/>
              </a:ext>
            </a:extLst>
          </p:cNvPr>
          <p:cNvCxnSpPr>
            <a:cxnSpLocks/>
          </p:cNvCxnSpPr>
          <p:nvPr/>
        </p:nvCxnSpPr>
        <p:spPr>
          <a:xfrm>
            <a:off x="10458506" y="4837755"/>
            <a:ext cx="0" cy="7444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èche : droite rayée 6">
            <a:extLst>
              <a:ext uri="{FF2B5EF4-FFF2-40B4-BE49-F238E27FC236}">
                <a16:creationId xmlns:a16="http://schemas.microsoft.com/office/drawing/2014/main" id="{5EC802A2-59C8-919D-3D63-4589B446520A}"/>
              </a:ext>
            </a:extLst>
          </p:cNvPr>
          <p:cNvSpPr/>
          <p:nvPr/>
        </p:nvSpPr>
        <p:spPr>
          <a:xfrm>
            <a:off x="4685475" y="4729130"/>
            <a:ext cx="6797879" cy="450634"/>
          </a:xfrm>
          <a:prstGeom prst="stripedRightArrow">
            <a:avLst/>
          </a:prstGeom>
          <a:solidFill>
            <a:srgbClr val="FC8E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SIAE 2024</a:t>
            </a:r>
          </a:p>
        </p:txBody>
      </p:sp>
      <p:sp>
        <p:nvSpPr>
          <p:cNvPr id="142" name="Flèche : droite rayée 141">
            <a:extLst>
              <a:ext uri="{FF2B5EF4-FFF2-40B4-BE49-F238E27FC236}">
                <a16:creationId xmlns:a16="http://schemas.microsoft.com/office/drawing/2014/main" id="{7CF2D4CC-6911-9279-DC9E-431423839706}"/>
              </a:ext>
            </a:extLst>
          </p:cNvPr>
          <p:cNvSpPr/>
          <p:nvPr/>
        </p:nvSpPr>
        <p:spPr>
          <a:xfrm>
            <a:off x="150155" y="4548669"/>
            <a:ext cx="10845546" cy="448286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chemeClr val="tx1"/>
                </a:solidFill>
              </a:rPr>
              <a:t>                                                                         SIAE 2023                                                                                          </a:t>
            </a:r>
            <a:r>
              <a:rPr lang="fr-FR" b="1" dirty="0">
                <a:solidFill>
                  <a:schemeClr val="tx1"/>
                </a:solidFill>
              </a:rPr>
              <a:t>fin 31 </a:t>
            </a:r>
            <a:r>
              <a:rPr lang="fr-FR" b="1" dirty="0" err="1">
                <a:solidFill>
                  <a:schemeClr val="tx1"/>
                </a:solidFill>
              </a:rPr>
              <a:t>déc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716023B4-C191-C4BD-2F30-B6E8CF299B98}"/>
              </a:ext>
            </a:extLst>
          </p:cNvPr>
          <p:cNvCxnSpPr>
            <a:cxnSpLocks/>
          </p:cNvCxnSpPr>
          <p:nvPr/>
        </p:nvCxnSpPr>
        <p:spPr>
          <a:xfrm flipH="1">
            <a:off x="6145739" y="5005496"/>
            <a:ext cx="7796" cy="5208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C9E4B405-B603-7A1E-08F6-E2F935DDBED3}"/>
              </a:ext>
            </a:extLst>
          </p:cNvPr>
          <p:cNvCxnSpPr>
            <a:cxnSpLocks/>
          </p:cNvCxnSpPr>
          <p:nvPr/>
        </p:nvCxnSpPr>
        <p:spPr>
          <a:xfrm>
            <a:off x="2166314" y="4992736"/>
            <a:ext cx="0" cy="3118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F0109EC0-1D04-30EF-6EAD-B59191D9781C}"/>
              </a:ext>
            </a:extLst>
          </p:cNvPr>
          <p:cNvSpPr txBox="1"/>
          <p:nvPr/>
        </p:nvSpPr>
        <p:spPr>
          <a:xfrm>
            <a:off x="3372208" y="6162931"/>
            <a:ext cx="8463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SIAE : Soutien aux Initiatives des Associations Etudiantes</a:t>
            </a:r>
          </a:p>
          <a:p>
            <a:r>
              <a:rPr lang="fr-FR" sz="900" dirty="0"/>
              <a:t>subvention versée conjointement par la Région et l’Institut Agro, couvre les évènements associatifs sur une période de 18 mois (compris entre le 1</a:t>
            </a:r>
            <a:r>
              <a:rPr lang="fr-FR" sz="900" baseline="30000" dirty="0"/>
              <a:t>er</a:t>
            </a:r>
            <a:r>
              <a:rPr lang="fr-FR" sz="900" dirty="0"/>
              <a:t> juin N au 31 décembre N+1)</a:t>
            </a:r>
          </a:p>
          <a:p>
            <a:r>
              <a:rPr lang="fr-FR" sz="900" b="1" dirty="0"/>
              <a:t>FSDIE : Fond de Soutien des Initiatives Etudiantes</a:t>
            </a:r>
          </a:p>
          <a:p>
            <a:r>
              <a:rPr lang="fr-FR" sz="900" dirty="0"/>
              <a:t>Subvention versée uniquement par l’Institut Agro, couvre les dépenses de fonctionnement des associations sur une année civile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C55636D2-062F-1B12-BE43-3C1E8B4B57DA}"/>
              </a:ext>
            </a:extLst>
          </p:cNvPr>
          <p:cNvCxnSpPr>
            <a:cxnSpLocks/>
          </p:cNvCxnSpPr>
          <p:nvPr/>
        </p:nvCxnSpPr>
        <p:spPr>
          <a:xfrm>
            <a:off x="8605985" y="4816409"/>
            <a:ext cx="0" cy="4267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6824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201</Words>
  <Application>Microsoft Office PowerPoint</Application>
  <PresentationFormat>Grand écran</PresentationFormat>
  <Paragraphs>73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>Agrosup Dijon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 LAFLOTTE</dc:creator>
  <cp:lastModifiedBy>Valérie LAFLOTTE</cp:lastModifiedBy>
  <cp:revision>10</cp:revision>
  <dcterms:created xsi:type="dcterms:W3CDTF">2023-12-19T13:48:43Z</dcterms:created>
  <dcterms:modified xsi:type="dcterms:W3CDTF">2024-03-25T08:51:53Z</dcterms:modified>
</cp:coreProperties>
</file>