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handoutMasterIdLst>
    <p:handoutMasterId r:id="rId24"/>
  </p:handoutMasterIdLst>
  <p:sldIdLst>
    <p:sldId id="256" r:id="rId2"/>
    <p:sldId id="271" r:id="rId3"/>
    <p:sldId id="286" r:id="rId4"/>
    <p:sldId id="287" r:id="rId5"/>
    <p:sldId id="288" r:id="rId6"/>
    <p:sldId id="272" r:id="rId7"/>
    <p:sldId id="274" r:id="rId8"/>
    <p:sldId id="275" r:id="rId9"/>
    <p:sldId id="276" r:id="rId10"/>
    <p:sldId id="277" r:id="rId11"/>
    <p:sldId id="278" r:id="rId12"/>
    <p:sldId id="279" r:id="rId13"/>
    <p:sldId id="280" r:id="rId14"/>
    <p:sldId id="289" r:id="rId15"/>
    <p:sldId id="283" r:id="rId16"/>
    <p:sldId id="284" r:id="rId17"/>
    <p:sldId id="285" r:id="rId18"/>
    <p:sldId id="291" r:id="rId19"/>
    <p:sldId id="290" r:id="rId20"/>
    <p:sldId id="281" r:id="rId21"/>
    <p:sldId id="282" r:id="rId2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AC00"/>
    <a:srgbClr val="FCE3CB"/>
    <a:srgbClr val="FEF1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00"/>
    <p:restoredTop sz="96327"/>
  </p:normalViewPr>
  <p:slideViewPr>
    <p:cSldViewPr snapToGrid="0" snapToObjects="1">
      <p:cViewPr varScale="1">
        <p:scale>
          <a:sx n="122" d="100"/>
          <a:sy n="122" d="100"/>
        </p:scale>
        <p:origin x="156" y="10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9" d="100"/>
          <a:sy n="89" d="100"/>
        </p:scale>
        <p:origin x="379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9958AD2-49FC-4359-994E-52C1CBB52F77}" type="datetimeFigureOut">
              <a:rPr lang="fr-FR" smtClean="0"/>
              <a:t>31/01/2024</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D865255-1AE9-418B-BE03-5D82C9AD178F}" type="slidenum">
              <a:rPr lang="fr-FR" smtClean="0"/>
              <a:t>‹N°›</a:t>
            </a:fld>
            <a:endParaRPr lang="fr-FR"/>
          </a:p>
        </p:txBody>
      </p:sp>
    </p:spTree>
    <p:extLst>
      <p:ext uri="{BB962C8B-B14F-4D97-AF65-F5344CB8AC3E}">
        <p14:creationId xmlns:p14="http://schemas.microsoft.com/office/powerpoint/2010/main" val="11690421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632A67-E29F-BB4F-BAA7-609A0EAC8ACA}" type="datetimeFigureOut">
              <a:rPr lang="fr-FR" smtClean="0"/>
              <a:t>31/01/2024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EEFDBA-75DB-CB46-AC9E-CD4BFE7142FA}" type="slidenum">
              <a:rPr lang="fr-FR" smtClean="0"/>
              <a:t>‹N°›</a:t>
            </a:fld>
            <a:endParaRPr lang="fr-FR"/>
          </a:p>
        </p:txBody>
      </p:sp>
    </p:spTree>
    <p:extLst>
      <p:ext uri="{BB962C8B-B14F-4D97-AF65-F5344CB8AC3E}">
        <p14:creationId xmlns:p14="http://schemas.microsoft.com/office/powerpoint/2010/main" val="1169999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pic>
        <p:nvPicPr>
          <p:cNvPr id="10" name="Image 9">
            <a:extLst>
              <a:ext uri="{FF2B5EF4-FFF2-40B4-BE49-F238E27FC236}">
                <a16:creationId xmlns:a16="http://schemas.microsoft.com/office/drawing/2014/main" id="{4CBD4369-441B-124C-A3E1-51E4ED06413A}"/>
              </a:ext>
            </a:extLst>
          </p:cNvPr>
          <p:cNvPicPr>
            <a:picLocks noChangeAspect="1"/>
          </p:cNvPicPr>
          <p:nvPr userDrawn="1"/>
        </p:nvPicPr>
        <p:blipFill rotWithShape="1">
          <a:blip r:embed="rId2"/>
          <a:srcRect l="11088" t="-1527" r="53036" b="15097"/>
          <a:stretch/>
        </p:blipFill>
        <p:spPr>
          <a:xfrm>
            <a:off x="-24063" y="1498225"/>
            <a:ext cx="4392516" cy="5371808"/>
          </a:xfrm>
          <a:prstGeom prst="rect">
            <a:avLst/>
          </a:prstGeom>
        </p:spPr>
      </p:pic>
      <p:pic>
        <p:nvPicPr>
          <p:cNvPr id="7" name="Image 6">
            <a:extLst>
              <a:ext uri="{FF2B5EF4-FFF2-40B4-BE49-F238E27FC236}">
                <a16:creationId xmlns:a16="http://schemas.microsoft.com/office/drawing/2014/main" id="{4CBD4369-441B-124C-A3E1-51E4ED06413A}"/>
              </a:ext>
            </a:extLst>
          </p:cNvPr>
          <p:cNvPicPr>
            <a:picLocks noChangeAspect="1"/>
          </p:cNvPicPr>
          <p:nvPr userDrawn="1"/>
        </p:nvPicPr>
        <p:blipFill rotWithShape="1">
          <a:blip r:embed="rId2"/>
          <a:srcRect l="49363" t="5591" r="14075" b="9859"/>
          <a:stretch/>
        </p:blipFill>
        <p:spPr>
          <a:xfrm>
            <a:off x="6342610" y="0"/>
            <a:ext cx="5842301" cy="6858000"/>
          </a:xfrm>
          <a:prstGeom prst="rect">
            <a:avLst/>
          </a:prstGeom>
        </p:spPr>
      </p:pic>
      <p:sp>
        <p:nvSpPr>
          <p:cNvPr id="2" name="Titre 1">
            <a:extLst>
              <a:ext uri="{FF2B5EF4-FFF2-40B4-BE49-F238E27FC236}">
                <a16:creationId xmlns:a16="http://schemas.microsoft.com/office/drawing/2014/main" id="{F4A9883A-B293-8F4F-92F5-9F2F58658221}"/>
              </a:ext>
            </a:extLst>
          </p:cNvPr>
          <p:cNvSpPr>
            <a:spLocks noGrp="1"/>
          </p:cNvSpPr>
          <p:nvPr>
            <p:ph type="ctrTitle" hasCustomPrompt="1"/>
          </p:nvPr>
        </p:nvSpPr>
        <p:spPr>
          <a:xfrm>
            <a:off x="1130301" y="2777200"/>
            <a:ext cx="7086600" cy="1655763"/>
          </a:xfrm>
        </p:spPr>
        <p:txBody>
          <a:bodyPr anchor="b">
            <a:normAutofit/>
          </a:bodyPr>
          <a:lstStyle>
            <a:lvl1pPr algn="l">
              <a:defRPr sz="5000" spc="300">
                <a:solidFill>
                  <a:schemeClr val="tx1"/>
                </a:solidFill>
              </a:defRPr>
            </a:lvl1pPr>
          </a:lstStyle>
          <a:p>
            <a:r>
              <a:rPr lang="fr-FR" dirty="0"/>
              <a:t>MODIFIEZ LE STYLE DU TITRE</a:t>
            </a:r>
          </a:p>
        </p:txBody>
      </p:sp>
      <p:sp>
        <p:nvSpPr>
          <p:cNvPr id="3" name="Sous-titre 2">
            <a:extLst>
              <a:ext uri="{FF2B5EF4-FFF2-40B4-BE49-F238E27FC236}">
                <a16:creationId xmlns:a16="http://schemas.microsoft.com/office/drawing/2014/main" id="{D108C878-2A10-4E4F-B62D-3E70023E982D}"/>
              </a:ext>
            </a:extLst>
          </p:cNvPr>
          <p:cNvSpPr>
            <a:spLocks noGrp="1"/>
          </p:cNvSpPr>
          <p:nvPr>
            <p:ph type="subTitle" idx="1"/>
          </p:nvPr>
        </p:nvSpPr>
        <p:spPr>
          <a:xfrm>
            <a:off x="838201" y="4676139"/>
            <a:ext cx="9144000" cy="967449"/>
          </a:xfrm>
        </p:spPr>
        <p:txBody>
          <a:bodyPr/>
          <a:lstStyle>
            <a:lvl1pPr marL="0" indent="0" algn="l">
              <a:buNone/>
              <a:defRPr sz="2400">
                <a:solidFill>
                  <a:schemeClr val="tx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4" name="Espace réservé de la date 3">
            <a:extLst>
              <a:ext uri="{FF2B5EF4-FFF2-40B4-BE49-F238E27FC236}">
                <a16:creationId xmlns:a16="http://schemas.microsoft.com/office/drawing/2014/main" id="{C8A71F8C-0D91-AA4D-B56E-1005263195B9}"/>
              </a:ext>
            </a:extLst>
          </p:cNvPr>
          <p:cNvSpPr>
            <a:spLocks noGrp="1"/>
          </p:cNvSpPr>
          <p:nvPr>
            <p:ph type="dt" sz="half" idx="10"/>
          </p:nvPr>
        </p:nvSpPr>
        <p:spPr>
          <a:xfrm>
            <a:off x="838201" y="6343649"/>
            <a:ext cx="2743200" cy="365125"/>
          </a:xfrm>
        </p:spPr>
        <p:txBody>
          <a:bodyPr/>
          <a:lstStyle>
            <a:lvl1pPr>
              <a:defRPr sz="1200">
                <a:solidFill>
                  <a:schemeClr val="tx1"/>
                </a:solidFill>
                <a:latin typeface="Arial" panose="020B0604020202020204" pitchFamily="34" charset="0"/>
                <a:cs typeface="Arial" panose="020B0604020202020204" pitchFamily="34" charset="0"/>
              </a:defRPr>
            </a:lvl1pPr>
          </a:lstStyle>
          <a:p>
            <a:fld id="{5A469DEB-DF5C-C54D-BF94-BCE2EB6DB2ED}" type="datetime1">
              <a:rPr lang="fr-FR" smtClean="0"/>
              <a:t>31/01/2024</a:t>
            </a:fld>
            <a:endParaRPr lang="fr-FR" dirty="0"/>
          </a:p>
        </p:txBody>
      </p:sp>
      <p:sp>
        <p:nvSpPr>
          <p:cNvPr id="5" name="Espace réservé du pied de page 4">
            <a:extLst>
              <a:ext uri="{FF2B5EF4-FFF2-40B4-BE49-F238E27FC236}">
                <a16:creationId xmlns:a16="http://schemas.microsoft.com/office/drawing/2014/main" id="{3F03DFE6-853F-8144-9547-E5EB377E5160}"/>
              </a:ext>
            </a:extLst>
          </p:cNvPr>
          <p:cNvSpPr>
            <a:spLocks noGrp="1"/>
          </p:cNvSpPr>
          <p:nvPr>
            <p:ph type="ftr" sz="quarter" idx="11"/>
          </p:nvPr>
        </p:nvSpPr>
        <p:spPr/>
        <p:txBody>
          <a:bodyPr/>
          <a:lstStyle>
            <a:lvl1pPr>
              <a:defRPr>
                <a:solidFill>
                  <a:schemeClr val="tx1"/>
                </a:solidFill>
                <a:latin typeface="Arial" panose="020B0604020202020204" pitchFamily="34" charset="0"/>
                <a:cs typeface="Arial" panose="020B0604020202020204" pitchFamily="34" charset="0"/>
              </a:defRPr>
            </a:lvl1pPr>
          </a:lstStyle>
          <a:p>
            <a:r>
              <a:rPr lang="fr-FR" dirty="0"/>
              <a:t>L'Institut Agro Dijon - Présentation</a:t>
            </a:r>
          </a:p>
        </p:txBody>
      </p:sp>
      <p:sp>
        <p:nvSpPr>
          <p:cNvPr id="6" name="Espace réservé du numéro de diapositive 5">
            <a:extLst>
              <a:ext uri="{FF2B5EF4-FFF2-40B4-BE49-F238E27FC236}">
                <a16:creationId xmlns:a16="http://schemas.microsoft.com/office/drawing/2014/main" id="{E5E8CE91-C390-4C4B-91CE-4CAEB8C8EFB0}"/>
              </a:ext>
            </a:extLst>
          </p:cNvPr>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stStyle>
          <a:p>
            <a:fld id="{E43F4A00-CEAE-5648-85CC-DAB34D7CE8D6}" type="slidenum">
              <a:rPr lang="fr-FR" smtClean="0"/>
              <a:pPr/>
              <a:t>‹N°›</a:t>
            </a:fld>
            <a:endParaRPr lang="fr-FR" dirty="0"/>
          </a:p>
        </p:txBody>
      </p:sp>
      <p:cxnSp>
        <p:nvCxnSpPr>
          <p:cNvPr id="9" name="Connecteur droit 8">
            <a:extLst>
              <a:ext uri="{FF2B5EF4-FFF2-40B4-BE49-F238E27FC236}">
                <a16:creationId xmlns:a16="http://schemas.microsoft.com/office/drawing/2014/main" id="{8692813D-C7CF-F044-86E4-047022A8F24D}"/>
              </a:ext>
            </a:extLst>
          </p:cNvPr>
          <p:cNvCxnSpPr/>
          <p:nvPr userDrawn="1"/>
        </p:nvCxnSpPr>
        <p:spPr>
          <a:xfrm>
            <a:off x="971508" y="3110891"/>
            <a:ext cx="0" cy="1123406"/>
          </a:xfrm>
          <a:prstGeom prst="line">
            <a:avLst/>
          </a:prstGeom>
          <a:ln w="44450"/>
        </p:spPr>
        <p:style>
          <a:lnRef idx="3">
            <a:schemeClr val="dk1"/>
          </a:lnRef>
          <a:fillRef idx="0">
            <a:schemeClr val="dk1"/>
          </a:fillRef>
          <a:effectRef idx="2">
            <a:schemeClr val="dk1"/>
          </a:effectRef>
          <a:fontRef idx="minor">
            <a:schemeClr val="tx1"/>
          </a:fontRef>
        </p:style>
      </p:cxnSp>
      <p:pic>
        <p:nvPicPr>
          <p:cNvPr id="8" name="Imag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08729" y="287600"/>
            <a:ext cx="5292857" cy="1710000"/>
          </a:xfrm>
          <a:prstGeom prst="rect">
            <a:avLst/>
          </a:prstGeom>
        </p:spPr>
      </p:pic>
      <p:pic>
        <p:nvPicPr>
          <p:cNvPr id="11" name="Image 10"/>
          <p:cNvPicPr>
            <a:picLocks noChangeAspect="1"/>
          </p:cNvPicPr>
          <p:nvPr userDrawn="1"/>
        </p:nvPicPr>
        <p:blipFill>
          <a:blip r:embed="rId4"/>
          <a:stretch>
            <a:fillRect/>
          </a:stretch>
        </p:blipFill>
        <p:spPr>
          <a:xfrm>
            <a:off x="10631383" y="4975141"/>
            <a:ext cx="1444831" cy="1247027"/>
          </a:xfrm>
          <a:prstGeom prst="rect">
            <a:avLst/>
          </a:prstGeom>
        </p:spPr>
      </p:pic>
      <p:sp>
        <p:nvSpPr>
          <p:cNvPr id="14" name="Espace réservé du pied de page 4">
            <a:extLst>
              <a:ext uri="{FF2B5EF4-FFF2-40B4-BE49-F238E27FC236}">
                <a16:creationId xmlns:a16="http://schemas.microsoft.com/office/drawing/2014/main" id="{3F03DFE6-853F-8144-9547-E5EB377E5160}"/>
              </a:ext>
            </a:extLst>
          </p:cNvPr>
          <p:cNvSpPr txBox="1">
            <a:spLocks/>
          </p:cNvSpPr>
          <p:nvPr userDrawn="1"/>
        </p:nvSpPr>
        <p:spPr>
          <a:xfrm>
            <a:off x="838200" y="5978240"/>
            <a:ext cx="10515599" cy="365125"/>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dirty="0"/>
              <a:t>L’INSTITUT NATIONAL</a:t>
            </a:r>
            <a:r>
              <a:rPr lang="fr-FR" baseline="0" dirty="0"/>
              <a:t> D’ENSEIGNEMENT SUPÉRIEUR POUR L’AGRICULTURE, L’ALIMENTATION ET L’ENVIRONNEMENT</a:t>
            </a:r>
            <a:endParaRPr lang="fr-FR" dirty="0"/>
          </a:p>
        </p:txBody>
      </p:sp>
    </p:spTree>
    <p:extLst>
      <p:ext uri="{BB962C8B-B14F-4D97-AF65-F5344CB8AC3E}">
        <p14:creationId xmlns:p14="http://schemas.microsoft.com/office/powerpoint/2010/main" val="942503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1">
    <p:spTree>
      <p:nvGrpSpPr>
        <p:cNvPr id="1" name=""/>
        <p:cNvGrpSpPr/>
        <p:nvPr/>
      </p:nvGrpSpPr>
      <p:grpSpPr>
        <a:xfrm>
          <a:off x="0" y="0"/>
          <a:ext cx="0" cy="0"/>
          <a:chOff x="0" y="0"/>
          <a:chExt cx="0" cy="0"/>
        </a:xfrm>
      </p:grpSpPr>
      <p:pic>
        <p:nvPicPr>
          <p:cNvPr id="12" name="Image 11"/>
          <p:cNvPicPr>
            <a:picLocks noChangeAspect="1"/>
          </p:cNvPicPr>
          <p:nvPr userDrawn="1"/>
        </p:nvPicPr>
        <p:blipFill rotWithShape="1">
          <a:blip r:embed="rId2">
            <a:extLst>
              <a:ext uri="{28A0092B-C50C-407E-A947-70E740481C1C}">
                <a14:useLocalDpi xmlns:a14="http://schemas.microsoft.com/office/drawing/2010/main" val="0"/>
              </a:ext>
            </a:extLst>
          </a:blip>
          <a:srcRect l="12105" b="24252"/>
          <a:stretch/>
        </p:blipFill>
        <p:spPr>
          <a:xfrm>
            <a:off x="1400" y="4428915"/>
            <a:ext cx="3069232" cy="2429085"/>
          </a:xfrm>
          <a:prstGeom prst="rect">
            <a:avLst/>
          </a:prstGeom>
        </p:spPr>
      </p:pic>
      <p:pic>
        <p:nvPicPr>
          <p:cNvPr id="10" name="Image 9">
            <a:extLst>
              <a:ext uri="{FF2B5EF4-FFF2-40B4-BE49-F238E27FC236}">
                <a16:creationId xmlns:a16="http://schemas.microsoft.com/office/drawing/2014/main" id="{895755AF-E5AC-7F4A-AE37-5547AE47B983}"/>
              </a:ext>
            </a:extLst>
          </p:cNvPr>
          <p:cNvPicPr>
            <a:picLocks noChangeAspect="1"/>
          </p:cNvPicPr>
          <p:nvPr userDrawn="1"/>
        </p:nvPicPr>
        <p:blipFill rotWithShape="1">
          <a:blip r:embed="rId3"/>
          <a:srcRect t="32545" r="23530"/>
          <a:stretch/>
        </p:blipFill>
        <p:spPr>
          <a:xfrm>
            <a:off x="9982201" y="-10634"/>
            <a:ext cx="2213344" cy="1452083"/>
          </a:xfrm>
          <a:prstGeom prst="rect">
            <a:avLst/>
          </a:prstGeom>
        </p:spPr>
      </p:pic>
      <p:sp>
        <p:nvSpPr>
          <p:cNvPr id="2" name="Titre 1">
            <a:extLst>
              <a:ext uri="{FF2B5EF4-FFF2-40B4-BE49-F238E27FC236}">
                <a16:creationId xmlns:a16="http://schemas.microsoft.com/office/drawing/2014/main" id="{F60DE25B-D542-C54C-A96B-4F2ED24BC7C1}"/>
              </a:ext>
            </a:extLst>
          </p:cNvPr>
          <p:cNvSpPr>
            <a:spLocks noGrp="1"/>
          </p:cNvSpPr>
          <p:nvPr>
            <p:ph type="title"/>
          </p:nvPr>
        </p:nvSpPr>
        <p:spPr/>
        <p:txBody>
          <a:bodyPr/>
          <a:lstStyle>
            <a:lvl1pPr>
              <a:defRPr b="1">
                <a:solidFill>
                  <a:schemeClr val="accent1"/>
                </a:solidFill>
              </a:defRPr>
            </a:lvl1pPr>
          </a:lstStyle>
          <a:p>
            <a:r>
              <a:rPr lang="fr-FR" dirty="0"/>
              <a:t>Modifiez le style du titre</a:t>
            </a:r>
          </a:p>
        </p:txBody>
      </p:sp>
      <p:sp>
        <p:nvSpPr>
          <p:cNvPr id="3" name="Espace réservé du contenu 2">
            <a:extLst>
              <a:ext uri="{FF2B5EF4-FFF2-40B4-BE49-F238E27FC236}">
                <a16:creationId xmlns:a16="http://schemas.microsoft.com/office/drawing/2014/main" id="{2468F226-BC6A-514D-803A-D25E3C8E51C3}"/>
              </a:ext>
            </a:extLst>
          </p:cNvPr>
          <p:cNvSpPr>
            <a:spLocks noGrp="1"/>
          </p:cNvSpPr>
          <p:nvPr>
            <p:ph idx="1"/>
          </p:nvPr>
        </p:nvSpPr>
        <p:spPr>
          <a:xfrm>
            <a:off x="838200" y="2090057"/>
            <a:ext cx="10515600" cy="4086906"/>
          </a:xfrm>
        </p:spPr>
        <p:txBody>
          <a:bodyPr/>
          <a:lstStyle>
            <a:lvl1pPr>
              <a:defRPr sz="250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sz="19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Espace réservé de la date 3">
            <a:extLst>
              <a:ext uri="{FF2B5EF4-FFF2-40B4-BE49-F238E27FC236}">
                <a16:creationId xmlns:a16="http://schemas.microsoft.com/office/drawing/2014/main" id="{30BF1A04-1652-3549-B858-427986BFE2E8}"/>
              </a:ext>
            </a:extLst>
          </p:cNvPr>
          <p:cNvSpPr>
            <a:spLocks noGrp="1"/>
          </p:cNvSpPr>
          <p:nvPr>
            <p:ph type="dt" sz="half" idx="10"/>
          </p:nvPr>
        </p:nvSpPr>
        <p:spPr/>
        <p:txBody>
          <a:bodyPr/>
          <a:lstStyle>
            <a:lvl1pPr>
              <a:defRPr>
                <a:solidFill>
                  <a:schemeClr val="tx1"/>
                </a:solidFill>
                <a:latin typeface="Arial" panose="020B0604020202020204" pitchFamily="34" charset="0"/>
                <a:cs typeface="Arial" panose="020B0604020202020204" pitchFamily="34" charset="0"/>
              </a:defRPr>
            </a:lvl1pPr>
          </a:lstStyle>
          <a:p>
            <a:fld id="{91DD9282-A15A-E541-BACD-BAD8BE012FF9}" type="datetime1">
              <a:rPr lang="fr-FR" smtClean="0"/>
              <a:t>31/01/2024</a:t>
            </a:fld>
            <a:endParaRPr lang="fr-FR"/>
          </a:p>
        </p:txBody>
      </p:sp>
      <p:sp>
        <p:nvSpPr>
          <p:cNvPr id="5" name="Espace réservé du pied de page 4">
            <a:extLst>
              <a:ext uri="{FF2B5EF4-FFF2-40B4-BE49-F238E27FC236}">
                <a16:creationId xmlns:a16="http://schemas.microsoft.com/office/drawing/2014/main" id="{0AFF33EE-80F1-9143-9319-AF402E2C0958}"/>
              </a:ext>
            </a:extLst>
          </p:cNvPr>
          <p:cNvSpPr>
            <a:spLocks noGrp="1"/>
          </p:cNvSpPr>
          <p:nvPr>
            <p:ph type="ftr" sz="quarter" idx="11"/>
          </p:nvPr>
        </p:nvSpPr>
        <p:spPr/>
        <p:txBody>
          <a:bodyPr/>
          <a:lstStyle>
            <a:lvl1pPr>
              <a:defRPr>
                <a:solidFill>
                  <a:schemeClr val="tx1"/>
                </a:solidFill>
                <a:latin typeface="Arial" panose="020B0604020202020204" pitchFamily="34" charset="0"/>
                <a:cs typeface="Arial" panose="020B0604020202020204" pitchFamily="34" charset="0"/>
              </a:defRPr>
            </a:lvl1pPr>
          </a:lstStyle>
          <a:p>
            <a:r>
              <a:rPr lang="fr-FR" dirty="0"/>
              <a:t>L'Institut Agro Dijon - Présentation</a:t>
            </a:r>
          </a:p>
        </p:txBody>
      </p:sp>
      <p:sp>
        <p:nvSpPr>
          <p:cNvPr id="6" name="Espace réservé du numéro de diapositive 5">
            <a:extLst>
              <a:ext uri="{FF2B5EF4-FFF2-40B4-BE49-F238E27FC236}">
                <a16:creationId xmlns:a16="http://schemas.microsoft.com/office/drawing/2014/main" id="{8D230714-29E2-3C4C-AC36-2E0BAFEA22A7}"/>
              </a:ext>
            </a:extLst>
          </p:cNvPr>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stStyle>
          <a:p>
            <a:fld id="{E43F4A00-CEAE-5648-85CC-DAB34D7CE8D6}" type="slidenum">
              <a:rPr lang="fr-FR" smtClean="0"/>
              <a:pPr/>
              <a:t>‹N°›</a:t>
            </a:fld>
            <a:endParaRPr lang="fr-FR"/>
          </a:p>
        </p:txBody>
      </p:sp>
    </p:spTree>
    <p:extLst>
      <p:ext uri="{BB962C8B-B14F-4D97-AF65-F5344CB8AC3E}">
        <p14:creationId xmlns:p14="http://schemas.microsoft.com/office/powerpoint/2010/main" val="3303869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re et contenu 1">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0DE25B-D542-C54C-A96B-4F2ED24BC7C1}"/>
              </a:ext>
            </a:extLst>
          </p:cNvPr>
          <p:cNvSpPr>
            <a:spLocks noGrp="1"/>
          </p:cNvSpPr>
          <p:nvPr>
            <p:ph type="title"/>
          </p:nvPr>
        </p:nvSpPr>
        <p:spPr/>
        <p:txBody>
          <a:bodyPr/>
          <a:lstStyle>
            <a:lvl1pPr>
              <a:defRPr b="1">
                <a:solidFill>
                  <a:schemeClr val="accent1"/>
                </a:solidFill>
              </a:defRPr>
            </a:lvl1pPr>
          </a:lstStyle>
          <a:p>
            <a:r>
              <a:rPr lang="fr-FR" dirty="0"/>
              <a:t>Modifiez le style du titre</a:t>
            </a:r>
          </a:p>
        </p:txBody>
      </p:sp>
      <p:sp>
        <p:nvSpPr>
          <p:cNvPr id="3" name="Espace réservé du contenu 2">
            <a:extLst>
              <a:ext uri="{FF2B5EF4-FFF2-40B4-BE49-F238E27FC236}">
                <a16:creationId xmlns:a16="http://schemas.microsoft.com/office/drawing/2014/main" id="{2468F226-BC6A-514D-803A-D25E3C8E51C3}"/>
              </a:ext>
            </a:extLst>
          </p:cNvPr>
          <p:cNvSpPr>
            <a:spLocks noGrp="1"/>
          </p:cNvSpPr>
          <p:nvPr>
            <p:ph idx="1"/>
          </p:nvPr>
        </p:nvSpPr>
        <p:spPr>
          <a:xfrm>
            <a:off x="838200" y="2090057"/>
            <a:ext cx="10515600" cy="4086906"/>
          </a:xfrm>
        </p:spPr>
        <p:txBody>
          <a:bodyPr/>
          <a:lstStyle>
            <a:lvl1pPr>
              <a:defRPr sz="250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sz="19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Espace réservé de la date 3">
            <a:extLst>
              <a:ext uri="{FF2B5EF4-FFF2-40B4-BE49-F238E27FC236}">
                <a16:creationId xmlns:a16="http://schemas.microsoft.com/office/drawing/2014/main" id="{30BF1A04-1652-3549-B858-427986BFE2E8}"/>
              </a:ext>
            </a:extLst>
          </p:cNvPr>
          <p:cNvSpPr>
            <a:spLocks noGrp="1"/>
          </p:cNvSpPr>
          <p:nvPr>
            <p:ph type="dt" sz="half" idx="10"/>
          </p:nvPr>
        </p:nvSpPr>
        <p:spPr/>
        <p:txBody>
          <a:bodyPr/>
          <a:lstStyle>
            <a:lvl1pPr>
              <a:defRPr>
                <a:solidFill>
                  <a:schemeClr val="tx1"/>
                </a:solidFill>
                <a:latin typeface="Arial" panose="020B0604020202020204" pitchFamily="34" charset="0"/>
                <a:cs typeface="Arial" panose="020B0604020202020204" pitchFamily="34" charset="0"/>
              </a:defRPr>
            </a:lvl1pPr>
          </a:lstStyle>
          <a:p>
            <a:fld id="{91DD9282-A15A-E541-BACD-BAD8BE012FF9}" type="datetime1">
              <a:rPr lang="fr-FR" smtClean="0"/>
              <a:t>31/01/2024</a:t>
            </a:fld>
            <a:endParaRPr lang="fr-FR"/>
          </a:p>
        </p:txBody>
      </p:sp>
      <p:sp>
        <p:nvSpPr>
          <p:cNvPr id="5" name="Espace réservé du pied de page 4">
            <a:extLst>
              <a:ext uri="{FF2B5EF4-FFF2-40B4-BE49-F238E27FC236}">
                <a16:creationId xmlns:a16="http://schemas.microsoft.com/office/drawing/2014/main" id="{0AFF33EE-80F1-9143-9319-AF402E2C0958}"/>
              </a:ext>
            </a:extLst>
          </p:cNvPr>
          <p:cNvSpPr>
            <a:spLocks noGrp="1"/>
          </p:cNvSpPr>
          <p:nvPr>
            <p:ph type="ftr" sz="quarter" idx="11"/>
          </p:nvPr>
        </p:nvSpPr>
        <p:spPr/>
        <p:txBody>
          <a:bodyPr/>
          <a:lstStyle>
            <a:lvl1pPr>
              <a:defRPr>
                <a:solidFill>
                  <a:schemeClr val="tx1"/>
                </a:solidFill>
                <a:latin typeface="Arial" panose="020B0604020202020204" pitchFamily="34" charset="0"/>
                <a:cs typeface="Arial" panose="020B0604020202020204" pitchFamily="34" charset="0"/>
              </a:defRPr>
            </a:lvl1pPr>
          </a:lstStyle>
          <a:p>
            <a:r>
              <a:rPr lang="fr-FR" dirty="0"/>
              <a:t>L'Institut Agro Dijon - Présentation</a:t>
            </a:r>
          </a:p>
        </p:txBody>
      </p:sp>
      <p:sp>
        <p:nvSpPr>
          <p:cNvPr id="6" name="Espace réservé du numéro de diapositive 5">
            <a:extLst>
              <a:ext uri="{FF2B5EF4-FFF2-40B4-BE49-F238E27FC236}">
                <a16:creationId xmlns:a16="http://schemas.microsoft.com/office/drawing/2014/main" id="{8D230714-29E2-3C4C-AC36-2E0BAFEA22A7}"/>
              </a:ext>
            </a:extLst>
          </p:cNvPr>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stStyle>
          <a:p>
            <a:fld id="{E43F4A00-CEAE-5648-85CC-DAB34D7CE8D6}" type="slidenum">
              <a:rPr lang="fr-FR" smtClean="0"/>
              <a:pPr/>
              <a:t>‹N°›</a:t>
            </a:fld>
            <a:endParaRPr lang="fr-FR"/>
          </a:p>
        </p:txBody>
      </p:sp>
    </p:spTree>
    <p:extLst>
      <p:ext uri="{BB962C8B-B14F-4D97-AF65-F5344CB8AC3E}">
        <p14:creationId xmlns:p14="http://schemas.microsoft.com/office/powerpoint/2010/main" val="929818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_Titre de section">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E9C92EE6-5A3D-9346-B635-3CE5A41D901C}"/>
              </a:ext>
            </a:extLst>
          </p:cNvPr>
          <p:cNvPicPr>
            <a:picLocks noChangeAspect="1"/>
          </p:cNvPicPr>
          <p:nvPr userDrawn="1"/>
        </p:nvPicPr>
        <p:blipFill>
          <a:blip r:embed="rId2"/>
          <a:stretch>
            <a:fillRect/>
          </a:stretch>
        </p:blipFill>
        <p:spPr>
          <a:xfrm>
            <a:off x="0" y="1"/>
            <a:ext cx="12192000" cy="6858000"/>
          </a:xfrm>
          <a:prstGeom prst="rect">
            <a:avLst/>
          </a:prstGeom>
        </p:spPr>
      </p:pic>
      <p:pic>
        <p:nvPicPr>
          <p:cNvPr id="14" name="Image 13">
            <a:extLst>
              <a:ext uri="{FF2B5EF4-FFF2-40B4-BE49-F238E27FC236}">
                <a16:creationId xmlns:a16="http://schemas.microsoft.com/office/drawing/2014/main" id="{2D7DE39D-EA33-FE4E-96AA-6CB29576C870}"/>
              </a:ext>
            </a:extLst>
          </p:cNvPr>
          <p:cNvPicPr>
            <a:picLocks noChangeAspect="1"/>
          </p:cNvPicPr>
          <p:nvPr userDrawn="1"/>
        </p:nvPicPr>
        <p:blipFill rotWithShape="1">
          <a:blip r:embed="rId3">
            <a:alphaModFix amt="70000"/>
          </a:blip>
          <a:srcRect b="37715"/>
          <a:stretch/>
        </p:blipFill>
        <p:spPr>
          <a:xfrm>
            <a:off x="4045556" y="4375703"/>
            <a:ext cx="3970489" cy="2482298"/>
          </a:xfrm>
          <a:prstGeom prst="rect">
            <a:avLst/>
          </a:prstGeom>
        </p:spPr>
      </p:pic>
      <p:pic>
        <p:nvPicPr>
          <p:cNvPr id="15" name="Image 14">
            <a:extLst>
              <a:ext uri="{FF2B5EF4-FFF2-40B4-BE49-F238E27FC236}">
                <a16:creationId xmlns:a16="http://schemas.microsoft.com/office/drawing/2014/main" id="{E82071AC-09AE-1346-A3B2-85AC8BB9DD0E}"/>
              </a:ext>
            </a:extLst>
          </p:cNvPr>
          <p:cNvPicPr>
            <a:picLocks noChangeAspect="1"/>
          </p:cNvPicPr>
          <p:nvPr userDrawn="1"/>
        </p:nvPicPr>
        <p:blipFill rotWithShape="1">
          <a:blip r:embed="rId4"/>
          <a:srcRect r="15897"/>
          <a:stretch/>
        </p:blipFill>
        <p:spPr>
          <a:xfrm>
            <a:off x="9782558" y="3788996"/>
            <a:ext cx="2434252" cy="2152650"/>
          </a:xfrm>
          <a:prstGeom prst="rect">
            <a:avLst/>
          </a:prstGeom>
        </p:spPr>
      </p:pic>
      <p:sp>
        <p:nvSpPr>
          <p:cNvPr id="2" name="Titre 1">
            <a:extLst>
              <a:ext uri="{FF2B5EF4-FFF2-40B4-BE49-F238E27FC236}">
                <a16:creationId xmlns:a16="http://schemas.microsoft.com/office/drawing/2014/main" id="{51357CB5-41D9-3142-A617-10B21D0AF5EF}"/>
              </a:ext>
            </a:extLst>
          </p:cNvPr>
          <p:cNvSpPr>
            <a:spLocks noGrp="1"/>
          </p:cNvSpPr>
          <p:nvPr>
            <p:ph type="title" hasCustomPrompt="1"/>
          </p:nvPr>
        </p:nvSpPr>
        <p:spPr>
          <a:xfrm>
            <a:off x="831850" y="1163639"/>
            <a:ext cx="7969250" cy="1884362"/>
          </a:xfrm>
        </p:spPr>
        <p:txBody>
          <a:bodyPr anchor="b">
            <a:normAutofit/>
          </a:bodyPr>
          <a:lstStyle>
            <a:lvl1pPr>
              <a:defRPr sz="5000" spc="300">
                <a:solidFill>
                  <a:schemeClr val="accent1"/>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2DF62215-EA9C-4B4D-BFE8-0243435BF052}"/>
              </a:ext>
            </a:extLst>
          </p:cNvPr>
          <p:cNvSpPr>
            <a:spLocks noGrp="1"/>
          </p:cNvSpPr>
          <p:nvPr>
            <p:ph type="body" idx="1"/>
          </p:nvPr>
        </p:nvSpPr>
        <p:spPr>
          <a:xfrm>
            <a:off x="831850" y="3267298"/>
            <a:ext cx="7969250" cy="1500187"/>
          </a:xfrm>
        </p:spPr>
        <p:txBody>
          <a:bodyPr/>
          <a:lstStyle>
            <a:lvl1pPr marL="0" indent="0">
              <a:buNone/>
              <a:defRPr sz="2400">
                <a:solidFill>
                  <a:schemeClr val="bg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dirty="0"/>
              <a:t>Cliquez pour modifier les styles du texte du masque</a:t>
            </a:r>
          </a:p>
        </p:txBody>
      </p:sp>
      <p:sp>
        <p:nvSpPr>
          <p:cNvPr id="4" name="Espace réservé de la date 3">
            <a:extLst>
              <a:ext uri="{FF2B5EF4-FFF2-40B4-BE49-F238E27FC236}">
                <a16:creationId xmlns:a16="http://schemas.microsoft.com/office/drawing/2014/main" id="{97EA109A-E7D3-F844-BB1B-B0F48ACDAA3C}"/>
              </a:ext>
            </a:extLst>
          </p:cNvPr>
          <p:cNvSpPr>
            <a:spLocks noGrp="1"/>
          </p:cNvSpPr>
          <p:nvPr>
            <p:ph type="dt" sz="half" idx="10"/>
          </p:nvPr>
        </p:nvSpPr>
        <p:spPr/>
        <p:txBody>
          <a:bodyPr/>
          <a:lstStyle>
            <a:lvl1pPr>
              <a:defRPr>
                <a:solidFill>
                  <a:schemeClr val="bg1"/>
                </a:solidFill>
                <a:latin typeface="Arial" panose="020B0604020202020204" pitchFamily="34" charset="0"/>
                <a:cs typeface="Arial" panose="020B0604020202020204" pitchFamily="34" charset="0"/>
              </a:defRPr>
            </a:lvl1pPr>
          </a:lstStyle>
          <a:p>
            <a:fld id="{853D691A-AAE8-204F-BCF3-F392DE4978A6}" type="datetime1">
              <a:rPr lang="fr-FR" smtClean="0"/>
              <a:t>31/01/2024</a:t>
            </a:fld>
            <a:endParaRPr lang="fr-FR" dirty="0"/>
          </a:p>
        </p:txBody>
      </p:sp>
      <p:sp>
        <p:nvSpPr>
          <p:cNvPr id="5" name="Espace réservé du pied de page 4">
            <a:extLst>
              <a:ext uri="{FF2B5EF4-FFF2-40B4-BE49-F238E27FC236}">
                <a16:creationId xmlns:a16="http://schemas.microsoft.com/office/drawing/2014/main" id="{0FA4790B-B38A-144D-93A0-B9434D5EB810}"/>
              </a:ext>
            </a:extLst>
          </p:cNvPr>
          <p:cNvSpPr>
            <a:spLocks noGrp="1"/>
          </p:cNvSpPr>
          <p:nvPr>
            <p:ph type="ftr" sz="quarter" idx="11"/>
          </p:nvPr>
        </p:nvSpPr>
        <p:spPr/>
        <p:txBody>
          <a:bodyPr/>
          <a:lstStyle>
            <a:lvl1pPr>
              <a:defRPr>
                <a:solidFill>
                  <a:schemeClr val="bg1"/>
                </a:solidFill>
                <a:latin typeface="Arial" panose="020B0604020202020204" pitchFamily="34" charset="0"/>
                <a:cs typeface="Arial" panose="020B0604020202020204" pitchFamily="34" charset="0"/>
              </a:defRPr>
            </a:lvl1pPr>
          </a:lstStyle>
          <a:p>
            <a:r>
              <a:rPr lang="fr-FR" dirty="0"/>
              <a:t>L'Institut Agro Dijon - Présentation</a:t>
            </a:r>
          </a:p>
        </p:txBody>
      </p:sp>
      <p:sp>
        <p:nvSpPr>
          <p:cNvPr id="6" name="Espace réservé du numéro de diapositive 5">
            <a:extLst>
              <a:ext uri="{FF2B5EF4-FFF2-40B4-BE49-F238E27FC236}">
                <a16:creationId xmlns:a16="http://schemas.microsoft.com/office/drawing/2014/main" id="{3475C601-A9E3-6E4C-A1A6-135EDA3779BB}"/>
              </a:ext>
            </a:extLst>
          </p:cNvPr>
          <p:cNvSpPr>
            <a:spLocks noGrp="1"/>
          </p:cNvSpPr>
          <p:nvPr>
            <p:ph type="sldNum" sz="quarter" idx="12"/>
          </p:nvPr>
        </p:nvSpPr>
        <p:spPr/>
        <p:txBody>
          <a:bodyPr/>
          <a:lstStyle>
            <a:lvl1pPr>
              <a:defRPr>
                <a:solidFill>
                  <a:schemeClr val="bg1"/>
                </a:solidFill>
                <a:latin typeface="Arial" panose="020B0604020202020204" pitchFamily="34" charset="0"/>
                <a:cs typeface="Arial" panose="020B0604020202020204" pitchFamily="34" charset="0"/>
              </a:defRPr>
            </a:lvl1pPr>
          </a:lstStyle>
          <a:p>
            <a:fld id="{E43F4A00-CEAE-5648-85CC-DAB34D7CE8D6}" type="slidenum">
              <a:rPr lang="fr-FR" smtClean="0"/>
              <a:pPr/>
              <a:t>‹N°›</a:t>
            </a:fld>
            <a:endParaRPr lang="fr-FR"/>
          </a:p>
        </p:txBody>
      </p:sp>
    </p:spTree>
    <p:extLst>
      <p:ext uri="{BB962C8B-B14F-4D97-AF65-F5344CB8AC3E}">
        <p14:creationId xmlns:p14="http://schemas.microsoft.com/office/powerpoint/2010/main" val="4189790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10" name="Image 9"/>
          <p:cNvPicPr>
            <a:picLocks noChangeAspect="1"/>
          </p:cNvPicPr>
          <p:nvPr userDrawn="1"/>
        </p:nvPicPr>
        <p:blipFill rotWithShape="1">
          <a:blip r:embed="rId2">
            <a:extLst>
              <a:ext uri="{28A0092B-C50C-407E-A947-70E740481C1C}">
                <a14:useLocalDpi xmlns:a14="http://schemas.microsoft.com/office/drawing/2010/main" val="0"/>
              </a:ext>
            </a:extLst>
          </a:blip>
          <a:srcRect l="12105" b="24252"/>
          <a:stretch/>
        </p:blipFill>
        <p:spPr>
          <a:xfrm>
            <a:off x="1400" y="4428915"/>
            <a:ext cx="3069232" cy="2429085"/>
          </a:xfrm>
          <a:prstGeom prst="rect">
            <a:avLst/>
          </a:prstGeom>
        </p:spPr>
      </p:pic>
      <p:pic>
        <p:nvPicPr>
          <p:cNvPr id="9" name="Image 8">
            <a:extLst>
              <a:ext uri="{FF2B5EF4-FFF2-40B4-BE49-F238E27FC236}">
                <a16:creationId xmlns:a16="http://schemas.microsoft.com/office/drawing/2014/main" id="{A27449AA-D851-F941-8292-11C5B61E4C04}"/>
              </a:ext>
            </a:extLst>
          </p:cNvPr>
          <p:cNvPicPr>
            <a:picLocks noChangeAspect="1"/>
          </p:cNvPicPr>
          <p:nvPr userDrawn="1"/>
        </p:nvPicPr>
        <p:blipFill rotWithShape="1">
          <a:blip r:embed="rId3"/>
          <a:srcRect t="33039" r="23897"/>
          <a:stretch/>
        </p:blipFill>
        <p:spPr>
          <a:xfrm>
            <a:off x="9982201" y="0"/>
            <a:ext cx="2202712" cy="1441450"/>
          </a:xfrm>
          <a:prstGeom prst="rect">
            <a:avLst/>
          </a:prstGeom>
        </p:spPr>
      </p:pic>
      <p:sp>
        <p:nvSpPr>
          <p:cNvPr id="2" name="Titre 1">
            <a:extLst>
              <a:ext uri="{FF2B5EF4-FFF2-40B4-BE49-F238E27FC236}">
                <a16:creationId xmlns:a16="http://schemas.microsoft.com/office/drawing/2014/main" id="{8C3FE86C-DF1F-0B46-8CC5-10CBDB3429CE}"/>
              </a:ext>
            </a:extLst>
          </p:cNvPr>
          <p:cNvSpPr>
            <a:spLocks noGrp="1"/>
          </p:cNvSpPr>
          <p:nvPr>
            <p:ph type="title"/>
          </p:nvPr>
        </p:nvSpPr>
        <p:spPr/>
        <p:txBody>
          <a:bodyPr/>
          <a:lstStyle>
            <a:lvl1pPr>
              <a:defRPr b="1">
                <a:solidFill>
                  <a:schemeClr val="accent1"/>
                </a:solidFill>
              </a:defRPr>
            </a:lvl1pPr>
          </a:lstStyle>
          <a:p>
            <a:r>
              <a:rPr lang="fr-FR" dirty="0"/>
              <a:t>Modifiez le style du titre</a:t>
            </a:r>
          </a:p>
        </p:txBody>
      </p:sp>
      <p:sp>
        <p:nvSpPr>
          <p:cNvPr id="3" name="Espace réservé du contenu 2">
            <a:extLst>
              <a:ext uri="{FF2B5EF4-FFF2-40B4-BE49-F238E27FC236}">
                <a16:creationId xmlns:a16="http://schemas.microsoft.com/office/drawing/2014/main" id="{43500E02-645C-7742-B5B6-9B643D31A234}"/>
              </a:ext>
            </a:extLst>
          </p:cNvPr>
          <p:cNvSpPr>
            <a:spLocks noGrp="1"/>
          </p:cNvSpPr>
          <p:nvPr>
            <p:ph sz="half" idx="1"/>
          </p:nvPr>
        </p:nvSpPr>
        <p:spPr>
          <a:xfrm>
            <a:off x="838200" y="1825625"/>
            <a:ext cx="5181600" cy="4351338"/>
          </a:xfrm>
        </p:spPr>
        <p:txBody>
          <a:bodyPr/>
          <a:lstStyle>
            <a:lvl1pPr>
              <a:defRPr sz="250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sz="19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Espace réservé du contenu 3">
            <a:extLst>
              <a:ext uri="{FF2B5EF4-FFF2-40B4-BE49-F238E27FC236}">
                <a16:creationId xmlns:a16="http://schemas.microsoft.com/office/drawing/2014/main" id="{FD1E981D-A59C-7240-B753-4B3BE06F914D}"/>
              </a:ext>
            </a:extLst>
          </p:cNvPr>
          <p:cNvSpPr>
            <a:spLocks noGrp="1"/>
          </p:cNvSpPr>
          <p:nvPr>
            <p:ph sz="half" idx="2"/>
          </p:nvPr>
        </p:nvSpPr>
        <p:spPr>
          <a:xfrm>
            <a:off x="6172200" y="1825625"/>
            <a:ext cx="5181600" cy="4351338"/>
          </a:xfrm>
        </p:spPr>
        <p:txBody>
          <a:bodyPr/>
          <a:lstStyle>
            <a:lvl1pPr>
              <a:defRPr sz="250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sz="19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
        <p:nvSpPr>
          <p:cNvPr id="5" name="Espace réservé de la date 4">
            <a:extLst>
              <a:ext uri="{FF2B5EF4-FFF2-40B4-BE49-F238E27FC236}">
                <a16:creationId xmlns:a16="http://schemas.microsoft.com/office/drawing/2014/main" id="{01E891BC-111B-4B41-B443-BB4A7690F746}"/>
              </a:ext>
            </a:extLst>
          </p:cNvPr>
          <p:cNvSpPr>
            <a:spLocks noGrp="1"/>
          </p:cNvSpPr>
          <p:nvPr>
            <p:ph type="dt" sz="half" idx="10"/>
          </p:nvPr>
        </p:nvSpPr>
        <p:spPr/>
        <p:txBody>
          <a:bodyPr/>
          <a:lstStyle>
            <a:lvl1pPr>
              <a:defRPr>
                <a:solidFill>
                  <a:schemeClr val="tx1"/>
                </a:solidFill>
                <a:latin typeface="Arial" panose="020B0604020202020204" pitchFamily="34" charset="0"/>
                <a:cs typeface="Arial" panose="020B0604020202020204" pitchFamily="34" charset="0"/>
              </a:defRPr>
            </a:lvl1pPr>
          </a:lstStyle>
          <a:p>
            <a:fld id="{8CA4777B-B6D7-6A49-BE8B-CD6415B55504}" type="datetime1">
              <a:rPr lang="fr-FR" smtClean="0"/>
              <a:t>31/01/2024</a:t>
            </a:fld>
            <a:endParaRPr lang="fr-FR"/>
          </a:p>
        </p:txBody>
      </p:sp>
      <p:sp>
        <p:nvSpPr>
          <p:cNvPr id="6" name="Espace réservé du pied de page 5">
            <a:extLst>
              <a:ext uri="{FF2B5EF4-FFF2-40B4-BE49-F238E27FC236}">
                <a16:creationId xmlns:a16="http://schemas.microsoft.com/office/drawing/2014/main" id="{B1A5DAE4-9E0B-6E47-8C6B-F90A55AA1509}"/>
              </a:ext>
            </a:extLst>
          </p:cNvPr>
          <p:cNvSpPr>
            <a:spLocks noGrp="1"/>
          </p:cNvSpPr>
          <p:nvPr>
            <p:ph type="ftr" sz="quarter" idx="11"/>
          </p:nvPr>
        </p:nvSpPr>
        <p:spPr/>
        <p:txBody>
          <a:bodyPr/>
          <a:lstStyle>
            <a:lvl1pPr>
              <a:defRPr>
                <a:solidFill>
                  <a:schemeClr val="tx1"/>
                </a:solidFill>
                <a:latin typeface="Arial" panose="020B0604020202020204" pitchFamily="34" charset="0"/>
                <a:cs typeface="Arial" panose="020B0604020202020204" pitchFamily="34" charset="0"/>
              </a:defRPr>
            </a:lvl1pPr>
          </a:lstStyle>
          <a:p>
            <a:r>
              <a:rPr lang="fr-FR" dirty="0"/>
              <a:t>L'Institut Agro Dijon - Présentation</a:t>
            </a:r>
          </a:p>
        </p:txBody>
      </p:sp>
      <p:sp>
        <p:nvSpPr>
          <p:cNvPr id="7" name="Espace réservé du numéro de diapositive 6">
            <a:extLst>
              <a:ext uri="{FF2B5EF4-FFF2-40B4-BE49-F238E27FC236}">
                <a16:creationId xmlns:a16="http://schemas.microsoft.com/office/drawing/2014/main" id="{4B62296C-CD57-F14D-BD26-5ACE793052D2}"/>
              </a:ext>
            </a:extLst>
          </p:cNvPr>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stStyle>
          <a:p>
            <a:fld id="{E43F4A00-CEAE-5648-85CC-DAB34D7CE8D6}" type="slidenum">
              <a:rPr lang="fr-FR" smtClean="0"/>
              <a:pPr/>
              <a:t>‹N°›</a:t>
            </a:fld>
            <a:endParaRPr lang="fr-FR"/>
          </a:p>
        </p:txBody>
      </p:sp>
    </p:spTree>
    <p:extLst>
      <p:ext uri="{BB962C8B-B14F-4D97-AF65-F5344CB8AC3E}">
        <p14:creationId xmlns:p14="http://schemas.microsoft.com/office/powerpoint/2010/main" val="1026279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13BCEA-5047-D047-AE17-3A634F765064}"/>
              </a:ext>
            </a:extLst>
          </p:cNvPr>
          <p:cNvSpPr>
            <a:spLocks noGrp="1"/>
          </p:cNvSpPr>
          <p:nvPr>
            <p:ph type="title"/>
          </p:nvPr>
        </p:nvSpPr>
        <p:spPr>
          <a:xfrm>
            <a:off x="839788" y="365125"/>
            <a:ext cx="10515600" cy="1325563"/>
          </a:xfrm>
        </p:spPr>
        <p:txBody>
          <a:bodyPr/>
          <a:lstStyle>
            <a:lvl1pPr>
              <a:defRPr b="1">
                <a:solidFill>
                  <a:schemeClr val="accent1"/>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8E693B07-151F-A44F-B8D6-E197ED82B450}"/>
              </a:ext>
            </a:extLst>
          </p:cNvPr>
          <p:cNvSpPr>
            <a:spLocks noGrp="1"/>
          </p:cNvSpPr>
          <p:nvPr>
            <p:ph type="body" idx="1"/>
          </p:nvPr>
        </p:nvSpPr>
        <p:spPr>
          <a:xfrm>
            <a:off x="839788" y="1681163"/>
            <a:ext cx="5157787" cy="823912"/>
          </a:xfrm>
        </p:spPr>
        <p:txBody>
          <a:bodyPr anchor="b">
            <a:normAutofit/>
          </a:bodyPr>
          <a:lstStyle>
            <a:lvl1pPr marL="0" indent="0">
              <a:buNone/>
              <a:defRPr sz="2600" b="1">
                <a:solidFill>
                  <a:schemeClr val="tx1"/>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Cliquez pour modifier les styles du texte du masque</a:t>
            </a:r>
          </a:p>
        </p:txBody>
      </p:sp>
      <p:sp>
        <p:nvSpPr>
          <p:cNvPr id="4" name="Espace réservé du contenu 3">
            <a:extLst>
              <a:ext uri="{FF2B5EF4-FFF2-40B4-BE49-F238E27FC236}">
                <a16:creationId xmlns:a16="http://schemas.microsoft.com/office/drawing/2014/main" id="{411B796F-BC70-F145-BEE7-135D74F28103}"/>
              </a:ext>
            </a:extLst>
          </p:cNvPr>
          <p:cNvSpPr>
            <a:spLocks noGrp="1"/>
          </p:cNvSpPr>
          <p:nvPr>
            <p:ph sz="half" idx="2"/>
          </p:nvPr>
        </p:nvSpPr>
        <p:spPr>
          <a:xfrm>
            <a:off x="839788" y="2505075"/>
            <a:ext cx="5157787" cy="3684588"/>
          </a:xfrm>
        </p:spPr>
        <p:txBody>
          <a:bodyPr/>
          <a:lstStyle>
            <a:lvl1pPr>
              <a:defRPr sz="250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sz="19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
        <p:nvSpPr>
          <p:cNvPr id="5" name="Espace réservé du texte 4">
            <a:extLst>
              <a:ext uri="{FF2B5EF4-FFF2-40B4-BE49-F238E27FC236}">
                <a16:creationId xmlns:a16="http://schemas.microsoft.com/office/drawing/2014/main" id="{128D2C87-15B7-0049-B4A6-91CAED3945D6}"/>
              </a:ext>
            </a:extLst>
          </p:cNvPr>
          <p:cNvSpPr>
            <a:spLocks noGrp="1"/>
          </p:cNvSpPr>
          <p:nvPr>
            <p:ph type="body" sz="quarter" idx="3"/>
          </p:nvPr>
        </p:nvSpPr>
        <p:spPr>
          <a:xfrm>
            <a:off x="6172200" y="1681163"/>
            <a:ext cx="5183188" cy="823912"/>
          </a:xfrm>
        </p:spPr>
        <p:txBody>
          <a:bodyPr anchor="b">
            <a:normAutofit/>
          </a:bodyPr>
          <a:lstStyle>
            <a:lvl1pPr marL="0" indent="0">
              <a:buNone/>
              <a:defRPr sz="2600" b="1">
                <a:solidFill>
                  <a:schemeClr val="tx1"/>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Cliquez pour modifier les styles du texte du masque</a:t>
            </a:r>
          </a:p>
        </p:txBody>
      </p:sp>
      <p:sp>
        <p:nvSpPr>
          <p:cNvPr id="6" name="Espace réservé du contenu 5">
            <a:extLst>
              <a:ext uri="{FF2B5EF4-FFF2-40B4-BE49-F238E27FC236}">
                <a16:creationId xmlns:a16="http://schemas.microsoft.com/office/drawing/2014/main" id="{662E0384-F184-924D-88B4-AC904CE4C8DF}"/>
              </a:ext>
            </a:extLst>
          </p:cNvPr>
          <p:cNvSpPr>
            <a:spLocks noGrp="1"/>
          </p:cNvSpPr>
          <p:nvPr>
            <p:ph sz="quarter" idx="4"/>
          </p:nvPr>
        </p:nvSpPr>
        <p:spPr>
          <a:xfrm>
            <a:off x="6172200" y="2505075"/>
            <a:ext cx="5183188" cy="3684588"/>
          </a:xfrm>
        </p:spPr>
        <p:txBody>
          <a:bodyPr/>
          <a:lstStyle>
            <a:lvl1pPr>
              <a:defRPr sz="250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sz="19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
        <p:nvSpPr>
          <p:cNvPr id="7" name="Espace réservé de la date 6">
            <a:extLst>
              <a:ext uri="{FF2B5EF4-FFF2-40B4-BE49-F238E27FC236}">
                <a16:creationId xmlns:a16="http://schemas.microsoft.com/office/drawing/2014/main" id="{875CFAB6-CB8F-9C43-B5C0-B4D0C00410AE}"/>
              </a:ext>
            </a:extLst>
          </p:cNvPr>
          <p:cNvSpPr>
            <a:spLocks noGrp="1"/>
          </p:cNvSpPr>
          <p:nvPr>
            <p:ph type="dt" sz="half" idx="10"/>
          </p:nvPr>
        </p:nvSpPr>
        <p:spPr/>
        <p:txBody>
          <a:bodyPr/>
          <a:lstStyle>
            <a:lvl1pPr>
              <a:defRPr>
                <a:solidFill>
                  <a:schemeClr val="tx1"/>
                </a:solidFill>
                <a:latin typeface="Arial" panose="020B0604020202020204" pitchFamily="34" charset="0"/>
                <a:cs typeface="Arial" panose="020B0604020202020204" pitchFamily="34" charset="0"/>
              </a:defRPr>
            </a:lvl1pPr>
          </a:lstStyle>
          <a:p>
            <a:fld id="{8B9E924E-3F2A-9C40-80C6-7AE407837512}" type="datetime1">
              <a:rPr lang="fr-FR" smtClean="0"/>
              <a:t>31/01/2024</a:t>
            </a:fld>
            <a:endParaRPr lang="fr-FR"/>
          </a:p>
        </p:txBody>
      </p:sp>
      <p:sp>
        <p:nvSpPr>
          <p:cNvPr id="8" name="Espace réservé du pied de page 7">
            <a:extLst>
              <a:ext uri="{FF2B5EF4-FFF2-40B4-BE49-F238E27FC236}">
                <a16:creationId xmlns:a16="http://schemas.microsoft.com/office/drawing/2014/main" id="{9829F3DF-AB3E-2144-BFAF-C383EC47D25A}"/>
              </a:ext>
            </a:extLst>
          </p:cNvPr>
          <p:cNvSpPr>
            <a:spLocks noGrp="1"/>
          </p:cNvSpPr>
          <p:nvPr>
            <p:ph type="ftr" sz="quarter" idx="11"/>
          </p:nvPr>
        </p:nvSpPr>
        <p:spPr/>
        <p:txBody>
          <a:bodyPr/>
          <a:lstStyle>
            <a:lvl1pPr>
              <a:defRPr>
                <a:solidFill>
                  <a:schemeClr val="tx1"/>
                </a:solidFill>
                <a:latin typeface="Arial" panose="020B0604020202020204" pitchFamily="34" charset="0"/>
                <a:cs typeface="Arial" panose="020B0604020202020204" pitchFamily="34" charset="0"/>
              </a:defRPr>
            </a:lvl1pPr>
          </a:lstStyle>
          <a:p>
            <a:r>
              <a:rPr lang="fr-FR" dirty="0"/>
              <a:t>L'Institut Agro Dijon - Présentation</a:t>
            </a:r>
          </a:p>
        </p:txBody>
      </p:sp>
      <p:sp>
        <p:nvSpPr>
          <p:cNvPr id="9" name="Espace réservé du numéro de diapositive 8">
            <a:extLst>
              <a:ext uri="{FF2B5EF4-FFF2-40B4-BE49-F238E27FC236}">
                <a16:creationId xmlns:a16="http://schemas.microsoft.com/office/drawing/2014/main" id="{3F5C63E8-C859-7B44-9086-F6C1ABE39FAB}"/>
              </a:ext>
            </a:extLst>
          </p:cNvPr>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stStyle>
          <a:p>
            <a:fld id="{E43F4A00-CEAE-5648-85CC-DAB34D7CE8D6}" type="slidenum">
              <a:rPr lang="fr-FR" smtClean="0"/>
              <a:pPr/>
              <a:t>‹N°›</a:t>
            </a:fld>
            <a:endParaRPr lang="fr-FR"/>
          </a:p>
        </p:txBody>
      </p:sp>
      <p:pic>
        <p:nvPicPr>
          <p:cNvPr id="11" name="Image 10"/>
          <p:cNvPicPr>
            <a:picLocks noChangeAspect="1"/>
          </p:cNvPicPr>
          <p:nvPr userDrawn="1"/>
        </p:nvPicPr>
        <p:blipFill rotWithShape="1">
          <a:blip r:embed="rId2">
            <a:extLst>
              <a:ext uri="{28A0092B-C50C-407E-A947-70E740481C1C}">
                <a14:useLocalDpi xmlns:a14="http://schemas.microsoft.com/office/drawing/2010/main" val="0"/>
              </a:ext>
            </a:extLst>
          </a:blip>
          <a:srcRect r="20377" b="33019"/>
          <a:stretch/>
        </p:blipFill>
        <p:spPr>
          <a:xfrm>
            <a:off x="8432857" y="3682625"/>
            <a:ext cx="3779196" cy="3187407"/>
          </a:xfrm>
          <a:prstGeom prst="rect">
            <a:avLst/>
          </a:prstGeom>
        </p:spPr>
      </p:pic>
    </p:spTree>
    <p:extLst>
      <p:ext uri="{BB962C8B-B14F-4D97-AF65-F5344CB8AC3E}">
        <p14:creationId xmlns:p14="http://schemas.microsoft.com/office/powerpoint/2010/main" val="1480850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re et contenu 2">
    <p:spTree>
      <p:nvGrpSpPr>
        <p:cNvPr id="1" name=""/>
        <p:cNvGrpSpPr/>
        <p:nvPr/>
      </p:nvGrpSpPr>
      <p:grpSpPr>
        <a:xfrm>
          <a:off x="0" y="0"/>
          <a:ext cx="0" cy="0"/>
          <a:chOff x="0" y="0"/>
          <a:chExt cx="0" cy="0"/>
        </a:xfrm>
      </p:grpSpPr>
      <p:pic>
        <p:nvPicPr>
          <p:cNvPr id="2" name="Imag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1256"/>
            <a:ext cx="12192000" cy="6880512"/>
          </a:xfrm>
          <a:prstGeom prst="rect">
            <a:avLst/>
          </a:prstGeom>
        </p:spPr>
      </p:pic>
      <p:sp>
        <p:nvSpPr>
          <p:cNvPr id="3" name="Espace réservé de la date 2">
            <a:extLst>
              <a:ext uri="{FF2B5EF4-FFF2-40B4-BE49-F238E27FC236}">
                <a16:creationId xmlns:a16="http://schemas.microsoft.com/office/drawing/2014/main" id="{AA09A647-54DD-5549-BB07-544F262F3607}"/>
              </a:ext>
            </a:extLst>
          </p:cNvPr>
          <p:cNvSpPr>
            <a:spLocks noGrp="1"/>
          </p:cNvSpPr>
          <p:nvPr>
            <p:ph type="dt" sz="half" idx="10"/>
          </p:nvPr>
        </p:nvSpPr>
        <p:spPr/>
        <p:txBody>
          <a:bodyPr/>
          <a:lstStyle>
            <a:lvl1pPr>
              <a:defRPr>
                <a:solidFill>
                  <a:schemeClr val="tx1"/>
                </a:solidFill>
              </a:defRPr>
            </a:lvl1pPr>
          </a:lstStyle>
          <a:p>
            <a:fld id="{58C11F26-7D56-744D-B369-CD127D18FF23}" type="datetime1">
              <a:rPr lang="fr-FR" smtClean="0"/>
              <a:t>31/01/2024</a:t>
            </a:fld>
            <a:endParaRPr lang="fr-FR"/>
          </a:p>
        </p:txBody>
      </p:sp>
      <p:sp>
        <p:nvSpPr>
          <p:cNvPr id="4" name="Espace réservé du pied de page 3">
            <a:extLst>
              <a:ext uri="{FF2B5EF4-FFF2-40B4-BE49-F238E27FC236}">
                <a16:creationId xmlns:a16="http://schemas.microsoft.com/office/drawing/2014/main" id="{EBC07D01-7946-D04E-97CF-7BE7EA53ED0B}"/>
              </a:ext>
            </a:extLst>
          </p:cNvPr>
          <p:cNvSpPr>
            <a:spLocks noGrp="1"/>
          </p:cNvSpPr>
          <p:nvPr>
            <p:ph type="ftr" sz="quarter" idx="11"/>
          </p:nvPr>
        </p:nvSpPr>
        <p:spPr/>
        <p:txBody>
          <a:bodyPr/>
          <a:lstStyle>
            <a:lvl1pPr>
              <a:defRPr>
                <a:solidFill>
                  <a:schemeClr val="tx1"/>
                </a:solidFill>
              </a:defRPr>
            </a:lvl1pPr>
          </a:lstStyle>
          <a:p>
            <a:r>
              <a:rPr lang="fr-FR" dirty="0"/>
              <a:t>L'Institut Agro Dijon - Présentation</a:t>
            </a:r>
          </a:p>
        </p:txBody>
      </p:sp>
      <p:sp>
        <p:nvSpPr>
          <p:cNvPr id="5" name="Espace réservé du numéro de diapositive 4">
            <a:extLst>
              <a:ext uri="{FF2B5EF4-FFF2-40B4-BE49-F238E27FC236}">
                <a16:creationId xmlns:a16="http://schemas.microsoft.com/office/drawing/2014/main" id="{2FBB37D0-A151-BF47-9929-8DD1CB09B052}"/>
              </a:ext>
            </a:extLst>
          </p:cNvPr>
          <p:cNvSpPr>
            <a:spLocks noGrp="1"/>
          </p:cNvSpPr>
          <p:nvPr>
            <p:ph type="sldNum" sz="quarter" idx="12"/>
          </p:nvPr>
        </p:nvSpPr>
        <p:spPr/>
        <p:txBody>
          <a:bodyPr/>
          <a:lstStyle>
            <a:lvl1pPr>
              <a:defRPr>
                <a:solidFill>
                  <a:schemeClr val="tx1"/>
                </a:solidFill>
              </a:defRPr>
            </a:lvl1pPr>
          </a:lstStyle>
          <a:p>
            <a:fld id="{E43F4A00-CEAE-5648-85CC-DAB34D7CE8D6}" type="slidenum">
              <a:rPr lang="fr-FR" smtClean="0"/>
              <a:pPr/>
              <a:t>‹N°›</a:t>
            </a:fld>
            <a:endParaRPr lang="fr-FR"/>
          </a:p>
        </p:txBody>
      </p:sp>
      <p:sp>
        <p:nvSpPr>
          <p:cNvPr id="10" name="Titre 1">
            <a:extLst>
              <a:ext uri="{FF2B5EF4-FFF2-40B4-BE49-F238E27FC236}">
                <a16:creationId xmlns:a16="http://schemas.microsoft.com/office/drawing/2014/main" id="{81911022-2809-6740-AB30-1729D6A2DAD5}"/>
              </a:ext>
            </a:extLst>
          </p:cNvPr>
          <p:cNvSpPr>
            <a:spLocks noGrp="1"/>
          </p:cNvSpPr>
          <p:nvPr>
            <p:ph type="title"/>
          </p:nvPr>
        </p:nvSpPr>
        <p:spPr>
          <a:xfrm>
            <a:off x="838200" y="365125"/>
            <a:ext cx="10515600" cy="1325563"/>
          </a:xfrm>
        </p:spPr>
        <p:txBody>
          <a:bodyPr/>
          <a:lstStyle>
            <a:lvl1pPr>
              <a:defRPr b="1">
                <a:solidFill>
                  <a:schemeClr val="tx1"/>
                </a:solidFill>
              </a:defRPr>
            </a:lvl1pPr>
          </a:lstStyle>
          <a:p>
            <a:r>
              <a:rPr lang="fr-FR" dirty="0"/>
              <a:t>Modifiez le style du titre</a:t>
            </a:r>
          </a:p>
        </p:txBody>
      </p:sp>
      <p:sp>
        <p:nvSpPr>
          <p:cNvPr id="11" name="Espace réservé du contenu 2">
            <a:extLst>
              <a:ext uri="{FF2B5EF4-FFF2-40B4-BE49-F238E27FC236}">
                <a16:creationId xmlns:a16="http://schemas.microsoft.com/office/drawing/2014/main" id="{72F04C75-9D42-C949-AD37-DD565F4E75AA}"/>
              </a:ext>
            </a:extLst>
          </p:cNvPr>
          <p:cNvSpPr>
            <a:spLocks noGrp="1"/>
          </p:cNvSpPr>
          <p:nvPr>
            <p:ph idx="1"/>
          </p:nvPr>
        </p:nvSpPr>
        <p:spPr>
          <a:xfrm>
            <a:off x="838200" y="2090057"/>
            <a:ext cx="10515600" cy="4086906"/>
          </a:xfrm>
        </p:spPr>
        <p:txBody>
          <a:bodyPr/>
          <a:lstStyle>
            <a:lvl1pPr>
              <a:defRPr sz="250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sz="19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Tree>
    <p:extLst>
      <p:ext uri="{BB962C8B-B14F-4D97-AF65-F5344CB8AC3E}">
        <p14:creationId xmlns:p14="http://schemas.microsoft.com/office/powerpoint/2010/main" val="2132511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de fin">
    <p:spTree>
      <p:nvGrpSpPr>
        <p:cNvPr id="1" name=""/>
        <p:cNvGrpSpPr/>
        <p:nvPr/>
      </p:nvGrpSpPr>
      <p:grpSpPr>
        <a:xfrm>
          <a:off x="0" y="0"/>
          <a:ext cx="0" cy="0"/>
          <a:chOff x="0" y="0"/>
          <a:chExt cx="0" cy="0"/>
        </a:xfrm>
      </p:grpSpPr>
      <p:pic>
        <p:nvPicPr>
          <p:cNvPr id="10" name="Image 9">
            <a:extLst>
              <a:ext uri="{FF2B5EF4-FFF2-40B4-BE49-F238E27FC236}">
                <a16:creationId xmlns:a16="http://schemas.microsoft.com/office/drawing/2014/main" id="{4CBD4369-441B-124C-A3E1-51E4ED06413A}"/>
              </a:ext>
            </a:extLst>
          </p:cNvPr>
          <p:cNvPicPr>
            <a:picLocks noChangeAspect="1"/>
          </p:cNvPicPr>
          <p:nvPr userDrawn="1"/>
        </p:nvPicPr>
        <p:blipFill rotWithShape="1">
          <a:blip r:embed="rId2"/>
          <a:srcRect l="11088" t="-1527" r="53036" b="15097"/>
          <a:stretch/>
        </p:blipFill>
        <p:spPr>
          <a:xfrm>
            <a:off x="-24063" y="1498225"/>
            <a:ext cx="4392516" cy="5371808"/>
          </a:xfrm>
          <a:prstGeom prst="rect">
            <a:avLst/>
          </a:prstGeom>
        </p:spPr>
      </p:pic>
      <p:pic>
        <p:nvPicPr>
          <p:cNvPr id="12" name="Image 11">
            <a:extLst>
              <a:ext uri="{FF2B5EF4-FFF2-40B4-BE49-F238E27FC236}">
                <a16:creationId xmlns:a16="http://schemas.microsoft.com/office/drawing/2014/main" id="{4CBD4369-441B-124C-A3E1-51E4ED06413A}"/>
              </a:ext>
            </a:extLst>
          </p:cNvPr>
          <p:cNvPicPr>
            <a:picLocks noChangeAspect="1"/>
          </p:cNvPicPr>
          <p:nvPr userDrawn="1"/>
        </p:nvPicPr>
        <p:blipFill rotWithShape="1">
          <a:blip r:embed="rId2"/>
          <a:srcRect l="49363" t="5591" r="14075" b="9859"/>
          <a:stretch/>
        </p:blipFill>
        <p:spPr>
          <a:xfrm>
            <a:off x="6342610" y="0"/>
            <a:ext cx="5842301" cy="6858000"/>
          </a:xfrm>
          <a:prstGeom prst="rect">
            <a:avLst/>
          </a:prstGeom>
        </p:spPr>
      </p:pic>
      <p:sp>
        <p:nvSpPr>
          <p:cNvPr id="15" name="Sous-titre 2">
            <a:extLst>
              <a:ext uri="{FF2B5EF4-FFF2-40B4-BE49-F238E27FC236}">
                <a16:creationId xmlns:a16="http://schemas.microsoft.com/office/drawing/2014/main" id="{BA2BA1B9-0119-7D45-B35B-7545AC88DF37}"/>
              </a:ext>
            </a:extLst>
          </p:cNvPr>
          <p:cNvSpPr txBox="1">
            <a:spLocks/>
          </p:cNvSpPr>
          <p:nvPr userDrawn="1"/>
        </p:nvSpPr>
        <p:spPr>
          <a:xfrm>
            <a:off x="1066800" y="3805162"/>
            <a:ext cx="8605812" cy="707886"/>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fr-FR" sz="2500" dirty="0"/>
          </a:p>
        </p:txBody>
      </p:sp>
      <p:pic>
        <p:nvPicPr>
          <p:cNvPr id="6" name="Imag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08729" y="287600"/>
            <a:ext cx="5292857" cy="1710000"/>
          </a:xfrm>
          <a:prstGeom prst="rect">
            <a:avLst/>
          </a:prstGeom>
        </p:spPr>
      </p:pic>
      <p:cxnSp>
        <p:nvCxnSpPr>
          <p:cNvPr id="11" name="Connecteur droit 10">
            <a:extLst>
              <a:ext uri="{FF2B5EF4-FFF2-40B4-BE49-F238E27FC236}">
                <a16:creationId xmlns:a16="http://schemas.microsoft.com/office/drawing/2014/main" id="{8692813D-C7CF-F044-86E4-047022A8F24D}"/>
              </a:ext>
            </a:extLst>
          </p:cNvPr>
          <p:cNvCxnSpPr>
            <a:cxnSpLocks/>
          </p:cNvCxnSpPr>
          <p:nvPr userDrawn="1"/>
        </p:nvCxnSpPr>
        <p:spPr>
          <a:xfrm>
            <a:off x="971508" y="3110891"/>
            <a:ext cx="0" cy="2048938"/>
          </a:xfrm>
          <a:prstGeom prst="line">
            <a:avLst/>
          </a:prstGeom>
          <a:ln w="44450">
            <a:solidFill>
              <a:schemeClr val="bg1"/>
            </a:solidFill>
          </a:ln>
        </p:spPr>
        <p:style>
          <a:lnRef idx="3">
            <a:schemeClr val="dk1"/>
          </a:lnRef>
          <a:fillRef idx="0">
            <a:schemeClr val="dk1"/>
          </a:fillRef>
          <a:effectRef idx="2">
            <a:schemeClr val="dk1"/>
          </a:effectRef>
          <a:fontRef idx="minor">
            <a:schemeClr val="tx1"/>
          </a:fontRef>
        </p:style>
      </p:cxnSp>
      <p:sp>
        <p:nvSpPr>
          <p:cNvPr id="2" name="Titre 1"/>
          <p:cNvSpPr>
            <a:spLocks noGrp="1"/>
          </p:cNvSpPr>
          <p:nvPr>
            <p:ph type="title" hasCustomPrompt="1"/>
          </p:nvPr>
        </p:nvSpPr>
        <p:spPr>
          <a:xfrm>
            <a:off x="1230088" y="3110891"/>
            <a:ext cx="10370322" cy="660144"/>
          </a:xfrm>
        </p:spPr>
        <p:txBody>
          <a:bodyPr>
            <a:normAutofit/>
          </a:bodyPr>
          <a:lstStyle>
            <a:lvl1pPr>
              <a:defRPr sz="3000" spc="300"/>
            </a:lvl1pPr>
          </a:lstStyle>
          <a:p>
            <a:r>
              <a:rPr lang="fr-FR" dirty="0"/>
              <a:t>MODIFIEZ LE STYLE DU TITRE</a:t>
            </a:r>
          </a:p>
        </p:txBody>
      </p:sp>
      <p:sp>
        <p:nvSpPr>
          <p:cNvPr id="4" name="Espace réservé du texte 3"/>
          <p:cNvSpPr>
            <a:spLocks noGrp="1"/>
          </p:cNvSpPr>
          <p:nvPr>
            <p:ph type="body" sz="quarter" idx="10"/>
          </p:nvPr>
        </p:nvSpPr>
        <p:spPr>
          <a:xfrm>
            <a:off x="1230328" y="3886730"/>
            <a:ext cx="8537575" cy="660445"/>
          </a:xfrm>
        </p:spPr>
        <p:txBody>
          <a:bodyPr/>
          <a:lstStyle>
            <a:lvl1pPr marL="0" indent="0">
              <a:buNone/>
              <a:defRPr sz="2000" b="1"/>
            </a:lvl1pPr>
            <a:lvl2pPr marL="457200" indent="0">
              <a:buNone/>
              <a:defRPr/>
            </a:lvl2pPr>
          </a:lstStyle>
          <a:p>
            <a:pPr lvl="0"/>
            <a:r>
              <a:rPr lang="fr-FR" dirty="0"/>
              <a:t>Modifier les styles du texte du masque</a:t>
            </a:r>
          </a:p>
        </p:txBody>
      </p:sp>
      <p:sp>
        <p:nvSpPr>
          <p:cNvPr id="14" name="Espace réservé du texte 13"/>
          <p:cNvSpPr>
            <a:spLocks noGrp="1"/>
          </p:cNvSpPr>
          <p:nvPr>
            <p:ph type="body" sz="quarter" idx="11"/>
          </p:nvPr>
        </p:nvSpPr>
        <p:spPr>
          <a:xfrm>
            <a:off x="1230313" y="4549285"/>
            <a:ext cx="8537575" cy="610544"/>
          </a:xfrm>
        </p:spPr>
        <p:txBody>
          <a:bodyPr>
            <a:normAutofit/>
          </a:bodyPr>
          <a:lstStyle>
            <a:lvl1pPr marL="0" indent="0">
              <a:buNone/>
              <a:defRPr sz="2200"/>
            </a:lvl1pPr>
          </a:lstStyle>
          <a:p>
            <a:pPr lvl="0"/>
            <a:r>
              <a:rPr lang="fr-FR" dirty="0"/>
              <a:t>Modifier les styles du texte du masque</a:t>
            </a:r>
          </a:p>
        </p:txBody>
      </p:sp>
    </p:spTree>
    <p:extLst>
      <p:ext uri="{BB962C8B-B14F-4D97-AF65-F5344CB8AC3E}">
        <p14:creationId xmlns:p14="http://schemas.microsoft.com/office/powerpoint/2010/main" val="3633505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53E31C9-5491-5D41-9EA6-42C47473CD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a:extLst>
              <a:ext uri="{FF2B5EF4-FFF2-40B4-BE49-F238E27FC236}">
                <a16:creationId xmlns:a16="http://schemas.microsoft.com/office/drawing/2014/main" id="{E2466167-3067-CC4A-BCEA-AC787CC7C4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06019E2E-14A2-C74E-8F46-4FC4726EDF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olidFill>
              </a:defRPr>
            </a:lvl1pPr>
          </a:lstStyle>
          <a:p>
            <a:fld id="{E372C379-613F-724A-AE43-A1A0EA52B376}" type="datetime1">
              <a:rPr lang="fr-FR" smtClean="0"/>
              <a:t>31/01/2024</a:t>
            </a:fld>
            <a:endParaRPr lang="fr-FR"/>
          </a:p>
        </p:txBody>
      </p:sp>
      <p:sp>
        <p:nvSpPr>
          <p:cNvPr id="5" name="Espace réservé du pied de page 4">
            <a:extLst>
              <a:ext uri="{FF2B5EF4-FFF2-40B4-BE49-F238E27FC236}">
                <a16:creationId xmlns:a16="http://schemas.microsoft.com/office/drawing/2014/main" id="{99D333FA-EA14-414B-AEF1-9F11834771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olidFill>
              </a:defRPr>
            </a:lvl1pPr>
          </a:lstStyle>
          <a:p>
            <a:r>
              <a:rPr lang="fr-FR" dirty="0"/>
              <a:t>L'Institut Agro - Présentation</a:t>
            </a:r>
          </a:p>
        </p:txBody>
      </p:sp>
      <p:sp>
        <p:nvSpPr>
          <p:cNvPr id="6" name="Espace réservé du numéro de diapositive 5">
            <a:extLst>
              <a:ext uri="{FF2B5EF4-FFF2-40B4-BE49-F238E27FC236}">
                <a16:creationId xmlns:a16="http://schemas.microsoft.com/office/drawing/2014/main" id="{23B808BB-B028-1249-B511-6DEF2AA5E3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olidFill>
              </a:defRPr>
            </a:lvl1pPr>
          </a:lstStyle>
          <a:p>
            <a:fld id="{E43F4A00-CEAE-5648-85CC-DAB34D7CE8D6}" type="slidenum">
              <a:rPr lang="fr-FR" smtClean="0"/>
              <a:pPr/>
              <a:t>‹N°›</a:t>
            </a:fld>
            <a:endParaRPr lang="fr-FR"/>
          </a:p>
        </p:txBody>
      </p:sp>
    </p:spTree>
    <p:extLst>
      <p:ext uri="{BB962C8B-B14F-4D97-AF65-F5344CB8AC3E}">
        <p14:creationId xmlns:p14="http://schemas.microsoft.com/office/powerpoint/2010/main" val="17323673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66" r:id="rId4"/>
    <p:sldLayoutId id="2147483652" r:id="rId5"/>
    <p:sldLayoutId id="2147483653" r:id="rId6"/>
    <p:sldLayoutId id="2147483654" r:id="rId7"/>
    <p:sldLayoutId id="2147483655" r:id="rId8"/>
  </p:sldLayoutIdLst>
  <p:hf hdr="0"/>
  <p:txStyles>
    <p:titleStyle>
      <a:lvl1pPr algn="l" defTabSz="914400" rtl="0" eaLnBrk="1" latinLnBrk="0" hangingPunct="1">
        <a:lnSpc>
          <a:spcPct val="90000"/>
        </a:lnSpc>
        <a:spcBef>
          <a:spcPct val="0"/>
        </a:spcBef>
        <a:buNone/>
        <a:defRPr sz="4000" kern="1200" spc="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277258" y="2175694"/>
            <a:ext cx="8062686" cy="2251102"/>
          </a:xfrm>
        </p:spPr>
        <p:txBody>
          <a:bodyPr>
            <a:normAutofit fontScale="90000"/>
          </a:bodyPr>
          <a:lstStyle/>
          <a:p>
            <a:r>
              <a:rPr lang="fr-FR" b="1" dirty="0"/>
              <a:t>Subventions Associations étudiantes de</a:t>
            </a:r>
            <a:br>
              <a:rPr lang="fr-FR" b="1" dirty="0"/>
            </a:br>
            <a:r>
              <a:rPr lang="fr-FR" b="1" dirty="0"/>
              <a:t>l’Institut Agro Dijon.</a:t>
            </a:r>
            <a:endParaRPr lang="fr-FR" dirty="0"/>
          </a:p>
        </p:txBody>
      </p:sp>
      <p:sp>
        <p:nvSpPr>
          <p:cNvPr id="3" name="Sous-titre 2"/>
          <p:cNvSpPr>
            <a:spLocks noGrp="1"/>
          </p:cNvSpPr>
          <p:nvPr>
            <p:ph type="subTitle" idx="1"/>
          </p:nvPr>
        </p:nvSpPr>
        <p:spPr>
          <a:xfrm>
            <a:off x="838201" y="4676139"/>
            <a:ext cx="9587592" cy="967449"/>
          </a:xfrm>
        </p:spPr>
        <p:txBody>
          <a:bodyPr>
            <a:normAutofit/>
          </a:bodyPr>
          <a:lstStyle/>
          <a:p>
            <a:r>
              <a:rPr lang="fr-FR" b="1" dirty="0"/>
              <a:t>Présentées aux responsables associatifs de l’Institut Agro Dijon,</a:t>
            </a:r>
            <a:endParaRPr lang="fr-FR" dirty="0"/>
          </a:p>
          <a:p>
            <a:r>
              <a:rPr lang="fr-FR" dirty="0"/>
              <a:t>18-12-2023</a:t>
            </a:r>
          </a:p>
        </p:txBody>
      </p:sp>
      <p:sp>
        <p:nvSpPr>
          <p:cNvPr id="4" name="Espace réservé de la date 3"/>
          <p:cNvSpPr>
            <a:spLocks noGrp="1"/>
          </p:cNvSpPr>
          <p:nvPr>
            <p:ph type="dt" sz="half" idx="10"/>
          </p:nvPr>
        </p:nvSpPr>
        <p:spPr/>
        <p:txBody>
          <a:bodyPr/>
          <a:lstStyle/>
          <a:p>
            <a:fld id="{5A469DEB-DF5C-C54D-BF94-BCE2EB6DB2ED}" type="datetime1">
              <a:rPr lang="fr-FR" smtClean="0"/>
              <a:t>31/01/2024</a:t>
            </a:fld>
            <a:endParaRPr lang="fr-FR" dirty="0"/>
          </a:p>
        </p:txBody>
      </p:sp>
      <p:sp>
        <p:nvSpPr>
          <p:cNvPr id="5" name="Espace réservé du pied de page 4"/>
          <p:cNvSpPr>
            <a:spLocks noGrp="1"/>
          </p:cNvSpPr>
          <p:nvPr>
            <p:ph type="ftr" sz="quarter" idx="11"/>
          </p:nvPr>
        </p:nvSpPr>
        <p:spPr/>
        <p:txBody>
          <a:bodyPr/>
          <a:lstStyle/>
          <a:p>
            <a:r>
              <a:rPr lang="fr-FR" dirty="0"/>
              <a:t>L'Institut Agro Dijon </a:t>
            </a:r>
          </a:p>
        </p:txBody>
      </p:sp>
      <p:sp>
        <p:nvSpPr>
          <p:cNvPr id="6" name="Espace réservé du numéro de diapositive 5"/>
          <p:cNvSpPr>
            <a:spLocks noGrp="1"/>
          </p:cNvSpPr>
          <p:nvPr>
            <p:ph type="sldNum" sz="quarter" idx="12"/>
          </p:nvPr>
        </p:nvSpPr>
        <p:spPr/>
        <p:txBody>
          <a:bodyPr/>
          <a:lstStyle/>
          <a:p>
            <a:fld id="{E43F4A00-CEAE-5648-85CC-DAB34D7CE8D6}" type="slidenum">
              <a:rPr lang="fr-FR" smtClean="0"/>
              <a:pPr/>
              <a:t>1</a:t>
            </a:fld>
            <a:endParaRPr lang="fr-FR" dirty="0"/>
          </a:p>
        </p:txBody>
      </p:sp>
    </p:spTree>
    <p:extLst>
      <p:ext uri="{BB962C8B-B14F-4D97-AF65-F5344CB8AC3E}">
        <p14:creationId xmlns:p14="http://schemas.microsoft.com/office/powerpoint/2010/main" val="1341895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0DED5F-9383-48FA-8BE5-F3AF67E48F80}"/>
              </a:ext>
            </a:extLst>
          </p:cNvPr>
          <p:cNvSpPr>
            <a:spLocks noGrp="1"/>
          </p:cNvSpPr>
          <p:nvPr>
            <p:ph type="title"/>
          </p:nvPr>
        </p:nvSpPr>
        <p:spPr>
          <a:xfrm>
            <a:off x="838200" y="234497"/>
            <a:ext cx="10515600" cy="769711"/>
          </a:xfrm>
        </p:spPr>
        <p:txBody>
          <a:bodyPr/>
          <a:lstStyle/>
          <a:p>
            <a:r>
              <a:rPr lang="fr-FR" dirty="0"/>
              <a:t>SIAE : taux d’intervention</a:t>
            </a:r>
          </a:p>
        </p:txBody>
      </p:sp>
      <p:sp>
        <p:nvSpPr>
          <p:cNvPr id="3" name="Espace réservé du contenu 2">
            <a:extLst>
              <a:ext uri="{FF2B5EF4-FFF2-40B4-BE49-F238E27FC236}">
                <a16:creationId xmlns:a16="http://schemas.microsoft.com/office/drawing/2014/main" id="{62CBFA5E-938A-4007-9E08-26E744A0BDD8}"/>
              </a:ext>
            </a:extLst>
          </p:cNvPr>
          <p:cNvSpPr>
            <a:spLocks noGrp="1"/>
          </p:cNvSpPr>
          <p:nvPr>
            <p:ph idx="1"/>
          </p:nvPr>
        </p:nvSpPr>
        <p:spPr>
          <a:xfrm>
            <a:off x="838200" y="1298121"/>
            <a:ext cx="10515600" cy="4878842"/>
          </a:xfrm>
        </p:spPr>
        <p:txBody>
          <a:bodyPr>
            <a:normAutofit fontScale="77500" lnSpcReduction="20000"/>
          </a:bodyPr>
          <a:lstStyle/>
          <a:p>
            <a:pPr marL="0" indent="0">
              <a:lnSpc>
                <a:spcPct val="120000"/>
              </a:lnSpc>
              <a:buNone/>
            </a:pPr>
            <a:r>
              <a:rPr lang="fr-FR" dirty="0">
                <a:solidFill>
                  <a:srgbClr val="000000"/>
                </a:solidFill>
              </a:rPr>
              <a:t>Le montant de la subvention régionale ne dépasse pas un </a:t>
            </a:r>
            <a:r>
              <a:rPr lang="fr-FR" b="1" dirty="0">
                <a:solidFill>
                  <a:srgbClr val="000000"/>
                </a:solidFill>
              </a:rPr>
              <a:t>plafond de 50% du coût éligible du projet</a:t>
            </a:r>
            <a:r>
              <a:rPr lang="fr-FR" dirty="0">
                <a:solidFill>
                  <a:srgbClr val="000000"/>
                </a:solidFill>
              </a:rPr>
              <a:t>. </a:t>
            </a:r>
          </a:p>
          <a:p>
            <a:pPr marL="0" indent="0">
              <a:lnSpc>
                <a:spcPct val="120000"/>
              </a:lnSpc>
              <a:buNone/>
            </a:pPr>
            <a:r>
              <a:rPr lang="fr-FR" dirty="0">
                <a:solidFill>
                  <a:srgbClr val="000000"/>
                </a:solidFill>
              </a:rPr>
              <a:t>Ce taux s’applique également à chaque action constitutive du projet.</a:t>
            </a:r>
          </a:p>
          <a:p>
            <a:pPr marL="0" indent="0">
              <a:lnSpc>
                <a:spcPct val="120000"/>
              </a:lnSpc>
              <a:buNone/>
            </a:pPr>
            <a:r>
              <a:rPr lang="fr-FR" dirty="0"/>
              <a:t>Une convention de financement sera conclue avec chaque établissement pour chaque projet retenu, qui répartira la subvention régionale aux associations étudiantes qui mettent en œuvre les différentes actions.</a:t>
            </a:r>
          </a:p>
          <a:p>
            <a:pPr marL="0" indent="0">
              <a:lnSpc>
                <a:spcPct val="120000"/>
              </a:lnSpc>
              <a:buNone/>
            </a:pPr>
            <a:r>
              <a:rPr lang="fr-FR" dirty="0"/>
              <a:t>Un premier acompte à hauteur de 40% de la subvention sera versé à l’établissement à la signature de la convention de financement. Le solde sera versé sur demande écrite de l’établissement, accompagnée du bilan financier du projet, qui détaillera la ventilation des aides attribuées par l’établissement à chaque association et du bilan des actions.</a:t>
            </a:r>
          </a:p>
          <a:p>
            <a:pPr marL="0" indent="0">
              <a:lnSpc>
                <a:spcPct val="120000"/>
              </a:lnSpc>
              <a:buNone/>
            </a:pPr>
            <a:r>
              <a:rPr lang="fr-FR" dirty="0"/>
              <a:t>L’Institut Agro Dijon verse au moment de l’acompte la « part » IAD.</a:t>
            </a:r>
          </a:p>
          <a:p>
            <a:pPr marL="0" indent="0">
              <a:lnSpc>
                <a:spcPct val="120000"/>
              </a:lnSpc>
              <a:buNone/>
            </a:pPr>
            <a:r>
              <a:rPr lang="fr-FR" dirty="0"/>
              <a:t>Les actions conduites par les associations devront être achevées au plus tard le 31 décembre 2024. Le bénéficiaire doit justifier la totalité des dépenses réalisées avant le 30 juin 2025.</a:t>
            </a:r>
          </a:p>
        </p:txBody>
      </p:sp>
      <p:sp>
        <p:nvSpPr>
          <p:cNvPr id="4" name="Espace réservé de la date 3">
            <a:extLst>
              <a:ext uri="{FF2B5EF4-FFF2-40B4-BE49-F238E27FC236}">
                <a16:creationId xmlns:a16="http://schemas.microsoft.com/office/drawing/2014/main" id="{67687A58-BA63-4FD9-A9DE-A7BD2085C009}"/>
              </a:ext>
            </a:extLst>
          </p:cNvPr>
          <p:cNvSpPr>
            <a:spLocks noGrp="1"/>
          </p:cNvSpPr>
          <p:nvPr>
            <p:ph type="dt" sz="half" idx="10"/>
          </p:nvPr>
        </p:nvSpPr>
        <p:spPr/>
        <p:txBody>
          <a:bodyPr/>
          <a:lstStyle/>
          <a:p>
            <a:fld id="{91DD9282-A15A-E541-BACD-BAD8BE012FF9}" type="datetime1">
              <a:rPr lang="fr-FR" smtClean="0"/>
              <a:t>31/01/2024</a:t>
            </a:fld>
            <a:endParaRPr lang="fr-FR"/>
          </a:p>
        </p:txBody>
      </p:sp>
      <p:sp>
        <p:nvSpPr>
          <p:cNvPr id="5" name="Espace réservé du pied de page 4">
            <a:extLst>
              <a:ext uri="{FF2B5EF4-FFF2-40B4-BE49-F238E27FC236}">
                <a16:creationId xmlns:a16="http://schemas.microsoft.com/office/drawing/2014/main" id="{DD59C830-814C-47E6-99A0-17519DF9D105}"/>
              </a:ext>
            </a:extLst>
          </p:cNvPr>
          <p:cNvSpPr>
            <a:spLocks noGrp="1"/>
          </p:cNvSpPr>
          <p:nvPr>
            <p:ph type="ftr" sz="quarter" idx="11"/>
          </p:nvPr>
        </p:nvSpPr>
        <p:spPr/>
        <p:txBody>
          <a:bodyPr/>
          <a:lstStyle/>
          <a:p>
            <a:r>
              <a:rPr lang="fr-FR" dirty="0"/>
              <a:t>L'Institut Agro Dijon</a:t>
            </a:r>
          </a:p>
        </p:txBody>
      </p:sp>
      <p:sp>
        <p:nvSpPr>
          <p:cNvPr id="6" name="Espace réservé du numéro de diapositive 5">
            <a:extLst>
              <a:ext uri="{FF2B5EF4-FFF2-40B4-BE49-F238E27FC236}">
                <a16:creationId xmlns:a16="http://schemas.microsoft.com/office/drawing/2014/main" id="{29808870-5E69-47A7-98A3-FB5E21D91C2A}"/>
              </a:ext>
            </a:extLst>
          </p:cNvPr>
          <p:cNvSpPr>
            <a:spLocks noGrp="1"/>
          </p:cNvSpPr>
          <p:nvPr>
            <p:ph type="sldNum" sz="quarter" idx="12"/>
          </p:nvPr>
        </p:nvSpPr>
        <p:spPr/>
        <p:txBody>
          <a:bodyPr/>
          <a:lstStyle/>
          <a:p>
            <a:fld id="{E43F4A00-CEAE-5648-85CC-DAB34D7CE8D6}" type="slidenum">
              <a:rPr lang="fr-FR" smtClean="0"/>
              <a:pPr/>
              <a:t>10</a:t>
            </a:fld>
            <a:endParaRPr lang="fr-FR"/>
          </a:p>
        </p:txBody>
      </p:sp>
    </p:spTree>
    <p:extLst>
      <p:ext uri="{BB962C8B-B14F-4D97-AF65-F5344CB8AC3E}">
        <p14:creationId xmlns:p14="http://schemas.microsoft.com/office/powerpoint/2010/main" val="1938267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0DED5F-9383-48FA-8BE5-F3AF67E48F80}"/>
              </a:ext>
            </a:extLst>
          </p:cNvPr>
          <p:cNvSpPr>
            <a:spLocks noGrp="1"/>
          </p:cNvSpPr>
          <p:nvPr>
            <p:ph type="title"/>
          </p:nvPr>
        </p:nvSpPr>
        <p:spPr>
          <a:xfrm>
            <a:off x="838200" y="365125"/>
            <a:ext cx="10515600" cy="786039"/>
          </a:xfrm>
        </p:spPr>
        <p:txBody>
          <a:bodyPr/>
          <a:lstStyle/>
          <a:p>
            <a:r>
              <a:rPr lang="fr-FR" dirty="0"/>
              <a:t>SIAE : calendrier</a:t>
            </a:r>
          </a:p>
        </p:txBody>
      </p:sp>
      <p:sp>
        <p:nvSpPr>
          <p:cNvPr id="3" name="Espace réservé du contenu 2">
            <a:extLst>
              <a:ext uri="{FF2B5EF4-FFF2-40B4-BE49-F238E27FC236}">
                <a16:creationId xmlns:a16="http://schemas.microsoft.com/office/drawing/2014/main" id="{62CBFA5E-938A-4007-9E08-26E744A0BDD8}"/>
              </a:ext>
            </a:extLst>
          </p:cNvPr>
          <p:cNvSpPr>
            <a:spLocks noGrp="1"/>
          </p:cNvSpPr>
          <p:nvPr>
            <p:ph idx="1"/>
          </p:nvPr>
        </p:nvSpPr>
        <p:spPr>
          <a:xfrm>
            <a:off x="760046" y="1151164"/>
            <a:ext cx="10515600" cy="5013011"/>
          </a:xfrm>
        </p:spPr>
        <p:txBody>
          <a:bodyPr>
            <a:normAutofit fontScale="62500" lnSpcReduction="20000"/>
          </a:bodyPr>
          <a:lstStyle/>
          <a:p>
            <a:pPr marL="0" indent="0">
              <a:lnSpc>
                <a:spcPct val="120000"/>
              </a:lnSpc>
              <a:buNone/>
            </a:pPr>
            <a:r>
              <a:rPr lang="fr-FR" dirty="0">
                <a:latin typeface="arial" panose="020B0604020202020204" pitchFamily="34" charset="0"/>
              </a:rPr>
              <a:t>L’appel à projets est ouvert du 1</a:t>
            </a:r>
            <a:r>
              <a:rPr lang="fr-FR" baseline="30000" dirty="0">
                <a:latin typeface="arial" panose="020B0604020202020204" pitchFamily="34" charset="0"/>
              </a:rPr>
              <a:t>er</a:t>
            </a:r>
            <a:r>
              <a:rPr lang="fr-FR" dirty="0">
                <a:latin typeface="arial" panose="020B0604020202020204" pitchFamily="34" charset="0"/>
              </a:rPr>
              <a:t> décembre 2023 au 28 février 2024. </a:t>
            </a:r>
            <a:endParaRPr lang="fr-FR" dirty="0"/>
          </a:p>
          <a:p>
            <a:pPr marL="0" indent="0" algn="just">
              <a:lnSpc>
                <a:spcPct val="120000"/>
              </a:lnSpc>
              <a:buNone/>
            </a:pPr>
            <a:r>
              <a:rPr lang="fr-FR" dirty="0">
                <a:latin typeface="arial" panose="020B0604020202020204" pitchFamily="34" charset="0"/>
              </a:rPr>
              <a:t>L’avis de la CEVE de l’école est requis pour pouvoir déposer un dossier, le </a:t>
            </a:r>
            <a:r>
              <a:rPr lang="fr-FR" dirty="0"/>
              <a:t>08/02/2023.</a:t>
            </a:r>
          </a:p>
          <a:p>
            <a:pPr marL="0" indent="0" algn="just">
              <a:lnSpc>
                <a:spcPct val="120000"/>
              </a:lnSpc>
              <a:buNone/>
            </a:pPr>
            <a:endParaRPr lang="fr-FR" dirty="0"/>
          </a:p>
          <a:p>
            <a:pPr>
              <a:lnSpc>
                <a:spcPct val="120000"/>
              </a:lnSpc>
              <a:buFont typeface="Wingdings" panose="05000000000000000000" pitchFamily="2" charset="2"/>
              <a:buChar char="Ø"/>
            </a:pPr>
            <a:r>
              <a:rPr lang="fr-FR" b="1" dirty="0"/>
              <a:t> Pour le 22/01/2024 12 heures</a:t>
            </a:r>
            <a:r>
              <a:rPr lang="fr-FR" dirty="0"/>
              <a:t>, envoi de la fiche descriptive du projet signée par le responsable associatif à Bénédicte Macé, copie Valérie Laflotte. </a:t>
            </a:r>
          </a:p>
          <a:p>
            <a:pPr>
              <a:lnSpc>
                <a:spcPct val="120000"/>
              </a:lnSpc>
              <a:buFont typeface="Wingdings" panose="05000000000000000000" pitchFamily="2" charset="2"/>
              <a:buChar char="Ø"/>
            </a:pPr>
            <a:r>
              <a:rPr lang="fr-FR" dirty="0">
                <a:latin typeface="arial" panose="020B0604020202020204" pitchFamily="34" charset="0"/>
              </a:rPr>
              <a:t> rédaction d’une synthèse globale pour l’école entre le 20 et le 25 janvier pour envoi élus de la CEVE.</a:t>
            </a:r>
            <a:endParaRPr lang="fr-FR" dirty="0"/>
          </a:p>
          <a:p>
            <a:pPr>
              <a:lnSpc>
                <a:spcPct val="120000"/>
              </a:lnSpc>
              <a:buFont typeface="Wingdings" panose="05000000000000000000" pitchFamily="2" charset="2"/>
              <a:buChar char="Ø"/>
            </a:pPr>
            <a:r>
              <a:rPr lang="fr-FR" dirty="0"/>
              <a:t> 08/02/2024 : Examen des dossiers par la CEVE pour avis sur les actions retenues</a:t>
            </a:r>
          </a:p>
          <a:p>
            <a:pPr>
              <a:lnSpc>
                <a:spcPct val="120000"/>
              </a:lnSpc>
              <a:buFont typeface="Wingdings" panose="05000000000000000000" pitchFamily="2" charset="2"/>
              <a:buChar char="Ø"/>
            </a:pPr>
            <a:r>
              <a:rPr lang="fr-FR" dirty="0"/>
              <a:t> du 09/02/2024 au 24/02/2024: rédaction par Bénédicte Macé, du projet global de réponse globale à l’AAP SIAE</a:t>
            </a:r>
          </a:p>
          <a:p>
            <a:pPr>
              <a:lnSpc>
                <a:spcPct val="120000"/>
              </a:lnSpc>
              <a:buFont typeface="Wingdings" panose="05000000000000000000" pitchFamily="2" charset="2"/>
              <a:buChar char="Ø"/>
            </a:pPr>
            <a:r>
              <a:rPr lang="fr-FR" dirty="0"/>
              <a:t> 27/02/2024 : dépôt de la réponse de l'Institut Agro à la Région</a:t>
            </a:r>
          </a:p>
          <a:p>
            <a:pPr marL="285750" indent="-285750">
              <a:buFont typeface="Wingdings" panose="05000000000000000000" pitchFamily="2" charset="2"/>
              <a:buChar char="Ø"/>
            </a:pPr>
            <a:r>
              <a:rPr lang="fr-FR" dirty="0"/>
              <a:t> 28/02/2024 : clôture de l'appel à projets. </a:t>
            </a:r>
          </a:p>
          <a:p>
            <a:pPr marL="285750" indent="-285750">
              <a:buFont typeface="Wingdings" panose="05000000000000000000" pitchFamily="2" charset="2"/>
              <a:buChar char="Ø"/>
            </a:pPr>
            <a:r>
              <a:rPr lang="fr-FR" dirty="0"/>
              <a:t>Avis UBFC</a:t>
            </a:r>
          </a:p>
          <a:p>
            <a:pPr marL="285750" indent="-285750">
              <a:lnSpc>
                <a:spcPct val="120000"/>
              </a:lnSpc>
              <a:buFont typeface="Wingdings" panose="05000000000000000000" pitchFamily="2" charset="2"/>
              <a:buChar char="Ø"/>
            </a:pPr>
            <a:r>
              <a:rPr lang="fr-FR" dirty="0"/>
              <a:t>juin examen des demandes par la commission permanente du CR BFC. Envoi des notifications et convention. Début des dépenses.</a:t>
            </a:r>
          </a:p>
          <a:p>
            <a:pPr>
              <a:lnSpc>
                <a:spcPct val="120000"/>
              </a:lnSpc>
              <a:buFont typeface="Wingdings" panose="05000000000000000000" pitchFamily="2" charset="2"/>
              <a:buChar char="Ø"/>
            </a:pPr>
            <a:r>
              <a:rPr lang="fr-FR" dirty="0"/>
              <a:t>Les actions conduites par les associations devront être achevées au plus tard le 31 décembre 2025. Le bénéficiaire doit justifier la totalité des dépenses réalisées avant le 30 juin 2026.</a:t>
            </a:r>
          </a:p>
          <a:p>
            <a:pPr>
              <a:lnSpc>
                <a:spcPct val="120000"/>
              </a:lnSpc>
              <a:buFont typeface="Wingdings" panose="05000000000000000000" pitchFamily="2" charset="2"/>
              <a:buChar char="Ø"/>
            </a:pPr>
            <a:endParaRPr lang="fr-FR" dirty="0"/>
          </a:p>
          <a:p>
            <a:pPr>
              <a:lnSpc>
                <a:spcPct val="120000"/>
              </a:lnSpc>
              <a:buFont typeface="Wingdings" panose="05000000000000000000" pitchFamily="2" charset="2"/>
              <a:buChar char="Ø"/>
            </a:pPr>
            <a:endParaRPr lang="fr-FR" dirty="0"/>
          </a:p>
          <a:p>
            <a:pPr marL="0" indent="0">
              <a:buNone/>
            </a:pPr>
            <a:endParaRPr lang="fr-FR" dirty="0"/>
          </a:p>
        </p:txBody>
      </p:sp>
      <p:sp>
        <p:nvSpPr>
          <p:cNvPr id="4" name="Espace réservé de la date 3">
            <a:extLst>
              <a:ext uri="{FF2B5EF4-FFF2-40B4-BE49-F238E27FC236}">
                <a16:creationId xmlns:a16="http://schemas.microsoft.com/office/drawing/2014/main" id="{67687A58-BA63-4FD9-A9DE-A7BD2085C009}"/>
              </a:ext>
            </a:extLst>
          </p:cNvPr>
          <p:cNvSpPr>
            <a:spLocks noGrp="1"/>
          </p:cNvSpPr>
          <p:nvPr>
            <p:ph type="dt" sz="half" idx="10"/>
          </p:nvPr>
        </p:nvSpPr>
        <p:spPr/>
        <p:txBody>
          <a:bodyPr/>
          <a:lstStyle/>
          <a:p>
            <a:fld id="{91DD9282-A15A-E541-BACD-BAD8BE012FF9}" type="datetime1">
              <a:rPr lang="fr-FR" smtClean="0"/>
              <a:t>31/01/2024</a:t>
            </a:fld>
            <a:endParaRPr lang="fr-FR"/>
          </a:p>
        </p:txBody>
      </p:sp>
      <p:sp>
        <p:nvSpPr>
          <p:cNvPr id="5" name="Espace réservé du pied de page 4">
            <a:extLst>
              <a:ext uri="{FF2B5EF4-FFF2-40B4-BE49-F238E27FC236}">
                <a16:creationId xmlns:a16="http://schemas.microsoft.com/office/drawing/2014/main" id="{DD59C830-814C-47E6-99A0-17519DF9D105}"/>
              </a:ext>
            </a:extLst>
          </p:cNvPr>
          <p:cNvSpPr>
            <a:spLocks noGrp="1"/>
          </p:cNvSpPr>
          <p:nvPr>
            <p:ph type="ftr" sz="quarter" idx="11"/>
          </p:nvPr>
        </p:nvSpPr>
        <p:spPr/>
        <p:txBody>
          <a:bodyPr/>
          <a:lstStyle/>
          <a:p>
            <a:r>
              <a:rPr lang="fr-FR" dirty="0"/>
              <a:t>L'Institut Agro Dijon</a:t>
            </a:r>
          </a:p>
        </p:txBody>
      </p:sp>
      <p:sp>
        <p:nvSpPr>
          <p:cNvPr id="6" name="Espace réservé du numéro de diapositive 5">
            <a:extLst>
              <a:ext uri="{FF2B5EF4-FFF2-40B4-BE49-F238E27FC236}">
                <a16:creationId xmlns:a16="http://schemas.microsoft.com/office/drawing/2014/main" id="{29808870-5E69-47A7-98A3-FB5E21D91C2A}"/>
              </a:ext>
            </a:extLst>
          </p:cNvPr>
          <p:cNvSpPr>
            <a:spLocks noGrp="1"/>
          </p:cNvSpPr>
          <p:nvPr>
            <p:ph type="sldNum" sz="quarter" idx="12"/>
          </p:nvPr>
        </p:nvSpPr>
        <p:spPr/>
        <p:txBody>
          <a:bodyPr/>
          <a:lstStyle/>
          <a:p>
            <a:fld id="{E43F4A00-CEAE-5648-85CC-DAB34D7CE8D6}" type="slidenum">
              <a:rPr lang="fr-FR" smtClean="0"/>
              <a:pPr/>
              <a:t>11</a:t>
            </a:fld>
            <a:endParaRPr lang="fr-FR"/>
          </a:p>
        </p:txBody>
      </p:sp>
    </p:spTree>
    <p:extLst>
      <p:ext uri="{BB962C8B-B14F-4D97-AF65-F5344CB8AC3E}">
        <p14:creationId xmlns:p14="http://schemas.microsoft.com/office/powerpoint/2010/main" val="2222580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0DED5F-9383-48FA-8BE5-F3AF67E48F80}"/>
              </a:ext>
            </a:extLst>
          </p:cNvPr>
          <p:cNvSpPr>
            <a:spLocks noGrp="1"/>
          </p:cNvSpPr>
          <p:nvPr>
            <p:ph type="title"/>
          </p:nvPr>
        </p:nvSpPr>
        <p:spPr/>
        <p:txBody>
          <a:bodyPr/>
          <a:lstStyle/>
          <a:p>
            <a:r>
              <a:rPr lang="fr-FR" dirty="0"/>
              <a:t>SIAE : calendrier</a:t>
            </a:r>
          </a:p>
        </p:txBody>
      </p:sp>
      <p:sp>
        <p:nvSpPr>
          <p:cNvPr id="3" name="Espace réservé du contenu 2">
            <a:extLst>
              <a:ext uri="{FF2B5EF4-FFF2-40B4-BE49-F238E27FC236}">
                <a16:creationId xmlns:a16="http://schemas.microsoft.com/office/drawing/2014/main" id="{62CBFA5E-938A-4007-9E08-26E744A0BDD8}"/>
              </a:ext>
            </a:extLst>
          </p:cNvPr>
          <p:cNvSpPr>
            <a:spLocks noGrp="1"/>
          </p:cNvSpPr>
          <p:nvPr>
            <p:ph idx="1"/>
          </p:nvPr>
        </p:nvSpPr>
        <p:spPr>
          <a:xfrm>
            <a:off x="838200" y="2489425"/>
            <a:ext cx="10515600" cy="3687537"/>
          </a:xfrm>
        </p:spPr>
        <p:txBody>
          <a:bodyPr/>
          <a:lstStyle/>
          <a:p>
            <a:endParaRPr lang="fr-FR" dirty="0"/>
          </a:p>
          <a:p>
            <a:endParaRPr lang="fr-FR" dirty="0"/>
          </a:p>
          <a:p>
            <a:endParaRPr lang="fr-FR" dirty="0"/>
          </a:p>
          <a:p>
            <a:endParaRPr lang="fr-FR" dirty="0"/>
          </a:p>
        </p:txBody>
      </p:sp>
      <p:sp>
        <p:nvSpPr>
          <p:cNvPr id="4" name="Espace réservé de la date 3">
            <a:extLst>
              <a:ext uri="{FF2B5EF4-FFF2-40B4-BE49-F238E27FC236}">
                <a16:creationId xmlns:a16="http://schemas.microsoft.com/office/drawing/2014/main" id="{67687A58-BA63-4FD9-A9DE-A7BD2085C009}"/>
              </a:ext>
            </a:extLst>
          </p:cNvPr>
          <p:cNvSpPr>
            <a:spLocks noGrp="1"/>
          </p:cNvSpPr>
          <p:nvPr>
            <p:ph type="dt" sz="half" idx="10"/>
          </p:nvPr>
        </p:nvSpPr>
        <p:spPr/>
        <p:txBody>
          <a:bodyPr/>
          <a:lstStyle/>
          <a:p>
            <a:fld id="{91DD9282-A15A-E541-BACD-BAD8BE012FF9}" type="datetime1">
              <a:rPr lang="fr-FR" smtClean="0"/>
              <a:t>31/01/2024</a:t>
            </a:fld>
            <a:endParaRPr lang="fr-FR"/>
          </a:p>
        </p:txBody>
      </p:sp>
      <p:sp>
        <p:nvSpPr>
          <p:cNvPr id="5" name="Espace réservé du pied de page 4">
            <a:extLst>
              <a:ext uri="{FF2B5EF4-FFF2-40B4-BE49-F238E27FC236}">
                <a16:creationId xmlns:a16="http://schemas.microsoft.com/office/drawing/2014/main" id="{DD59C830-814C-47E6-99A0-17519DF9D105}"/>
              </a:ext>
            </a:extLst>
          </p:cNvPr>
          <p:cNvSpPr>
            <a:spLocks noGrp="1"/>
          </p:cNvSpPr>
          <p:nvPr>
            <p:ph type="ftr" sz="quarter" idx="11"/>
          </p:nvPr>
        </p:nvSpPr>
        <p:spPr/>
        <p:txBody>
          <a:bodyPr/>
          <a:lstStyle/>
          <a:p>
            <a:r>
              <a:rPr lang="fr-FR" dirty="0"/>
              <a:t>L'Institut Agro Dijon</a:t>
            </a:r>
          </a:p>
        </p:txBody>
      </p:sp>
      <p:sp>
        <p:nvSpPr>
          <p:cNvPr id="6" name="Espace réservé du numéro de diapositive 5">
            <a:extLst>
              <a:ext uri="{FF2B5EF4-FFF2-40B4-BE49-F238E27FC236}">
                <a16:creationId xmlns:a16="http://schemas.microsoft.com/office/drawing/2014/main" id="{29808870-5E69-47A7-98A3-FB5E21D91C2A}"/>
              </a:ext>
            </a:extLst>
          </p:cNvPr>
          <p:cNvSpPr>
            <a:spLocks noGrp="1"/>
          </p:cNvSpPr>
          <p:nvPr>
            <p:ph type="sldNum" sz="quarter" idx="12"/>
          </p:nvPr>
        </p:nvSpPr>
        <p:spPr/>
        <p:txBody>
          <a:bodyPr/>
          <a:lstStyle/>
          <a:p>
            <a:fld id="{E43F4A00-CEAE-5648-85CC-DAB34D7CE8D6}" type="slidenum">
              <a:rPr lang="fr-FR" smtClean="0"/>
              <a:pPr/>
              <a:t>12</a:t>
            </a:fld>
            <a:endParaRPr lang="fr-FR"/>
          </a:p>
        </p:txBody>
      </p:sp>
      <p:pic>
        <p:nvPicPr>
          <p:cNvPr id="7" name="Image 6">
            <a:extLst>
              <a:ext uri="{FF2B5EF4-FFF2-40B4-BE49-F238E27FC236}">
                <a16:creationId xmlns:a16="http://schemas.microsoft.com/office/drawing/2014/main" id="{CBCBB8A1-BBF0-4E10-A1EA-5893DA799B49}"/>
              </a:ext>
            </a:extLst>
          </p:cNvPr>
          <p:cNvPicPr>
            <a:picLocks noChangeAspect="1"/>
          </p:cNvPicPr>
          <p:nvPr/>
        </p:nvPicPr>
        <p:blipFill>
          <a:blip r:embed="rId2"/>
          <a:stretch>
            <a:fillRect/>
          </a:stretch>
        </p:blipFill>
        <p:spPr>
          <a:xfrm>
            <a:off x="1553107" y="2279895"/>
            <a:ext cx="6538527" cy="624894"/>
          </a:xfrm>
          <a:prstGeom prst="rect">
            <a:avLst/>
          </a:prstGeom>
        </p:spPr>
      </p:pic>
      <p:sp>
        <p:nvSpPr>
          <p:cNvPr id="8" name="ZoneTexte 7">
            <a:extLst>
              <a:ext uri="{FF2B5EF4-FFF2-40B4-BE49-F238E27FC236}">
                <a16:creationId xmlns:a16="http://schemas.microsoft.com/office/drawing/2014/main" id="{B6BA13C8-28F8-4FDB-9927-4EDC5AF0CC0F}"/>
              </a:ext>
            </a:extLst>
          </p:cNvPr>
          <p:cNvSpPr txBox="1"/>
          <p:nvPr/>
        </p:nvSpPr>
        <p:spPr>
          <a:xfrm flipH="1">
            <a:off x="1621426" y="3102429"/>
            <a:ext cx="7873638" cy="646331"/>
          </a:xfrm>
          <a:prstGeom prst="rect">
            <a:avLst/>
          </a:prstGeom>
          <a:noFill/>
        </p:spPr>
        <p:txBody>
          <a:bodyPr wrap="square" rtlCol="0">
            <a:spAutoFit/>
          </a:bodyPr>
          <a:lstStyle/>
          <a:p>
            <a:r>
              <a:rPr lang="fr-FR" dirty="0"/>
              <a:t>Examen en Juin par la commission permanente du CR BFC</a:t>
            </a:r>
          </a:p>
          <a:p>
            <a:r>
              <a:rPr lang="fr-FR" dirty="0"/>
              <a:t>Envoi des notifications et conventions.</a:t>
            </a:r>
          </a:p>
        </p:txBody>
      </p:sp>
    </p:spTree>
    <p:extLst>
      <p:ext uri="{BB962C8B-B14F-4D97-AF65-F5344CB8AC3E}">
        <p14:creationId xmlns:p14="http://schemas.microsoft.com/office/powerpoint/2010/main" val="15520475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0DED5F-9383-48FA-8BE5-F3AF67E48F80}"/>
              </a:ext>
            </a:extLst>
          </p:cNvPr>
          <p:cNvSpPr>
            <a:spLocks noGrp="1"/>
          </p:cNvSpPr>
          <p:nvPr>
            <p:ph type="title"/>
          </p:nvPr>
        </p:nvSpPr>
        <p:spPr>
          <a:xfrm>
            <a:off x="838200" y="271689"/>
            <a:ext cx="10515600" cy="818696"/>
          </a:xfrm>
        </p:spPr>
        <p:txBody>
          <a:bodyPr/>
          <a:lstStyle/>
          <a:p>
            <a:r>
              <a:rPr lang="fr-FR" dirty="0"/>
              <a:t>SIAE : Titre du projet 2023</a:t>
            </a:r>
          </a:p>
        </p:txBody>
      </p:sp>
      <p:sp>
        <p:nvSpPr>
          <p:cNvPr id="3" name="Espace réservé du contenu 2">
            <a:extLst>
              <a:ext uri="{FF2B5EF4-FFF2-40B4-BE49-F238E27FC236}">
                <a16:creationId xmlns:a16="http://schemas.microsoft.com/office/drawing/2014/main" id="{62CBFA5E-938A-4007-9E08-26E744A0BDD8}"/>
              </a:ext>
            </a:extLst>
          </p:cNvPr>
          <p:cNvSpPr>
            <a:spLocks noGrp="1"/>
          </p:cNvSpPr>
          <p:nvPr>
            <p:ph idx="1"/>
          </p:nvPr>
        </p:nvSpPr>
        <p:spPr>
          <a:xfrm>
            <a:off x="838200" y="1265464"/>
            <a:ext cx="10515600" cy="4911499"/>
          </a:xfrm>
        </p:spPr>
        <p:txBody>
          <a:bodyPr>
            <a:normAutofit/>
          </a:bodyPr>
          <a:lstStyle/>
          <a:p>
            <a:pPr marL="0" indent="0">
              <a:lnSpc>
                <a:spcPct val="120000"/>
              </a:lnSpc>
              <a:buNone/>
            </a:pPr>
            <a:r>
              <a:rPr lang="fr-FR" dirty="0"/>
              <a:t>La vie étudiante, un incubateur de talents !</a:t>
            </a:r>
          </a:p>
        </p:txBody>
      </p:sp>
      <p:sp>
        <p:nvSpPr>
          <p:cNvPr id="4" name="Espace réservé de la date 3">
            <a:extLst>
              <a:ext uri="{FF2B5EF4-FFF2-40B4-BE49-F238E27FC236}">
                <a16:creationId xmlns:a16="http://schemas.microsoft.com/office/drawing/2014/main" id="{67687A58-BA63-4FD9-A9DE-A7BD2085C009}"/>
              </a:ext>
            </a:extLst>
          </p:cNvPr>
          <p:cNvSpPr>
            <a:spLocks noGrp="1"/>
          </p:cNvSpPr>
          <p:nvPr>
            <p:ph type="dt" sz="half" idx="10"/>
          </p:nvPr>
        </p:nvSpPr>
        <p:spPr/>
        <p:txBody>
          <a:bodyPr/>
          <a:lstStyle/>
          <a:p>
            <a:fld id="{91DD9282-A15A-E541-BACD-BAD8BE012FF9}" type="datetime1">
              <a:rPr lang="fr-FR" smtClean="0"/>
              <a:t>31/01/2024</a:t>
            </a:fld>
            <a:endParaRPr lang="fr-FR"/>
          </a:p>
        </p:txBody>
      </p:sp>
      <p:sp>
        <p:nvSpPr>
          <p:cNvPr id="5" name="Espace réservé du pied de page 4">
            <a:extLst>
              <a:ext uri="{FF2B5EF4-FFF2-40B4-BE49-F238E27FC236}">
                <a16:creationId xmlns:a16="http://schemas.microsoft.com/office/drawing/2014/main" id="{DD59C830-814C-47E6-99A0-17519DF9D105}"/>
              </a:ext>
            </a:extLst>
          </p:cNvPr>
          <p:cNvSpPr>
            <a:spLocks noGrp="1"/>
          </p:cNvSpPr>
          <p:nvPr>
            <p:ph type="ftr" sz="quarter" idx="11"/>
          </p:nvPr>
        </p:nvSpPr>
        <p:spPr/>
        <p:txBody>
          <a:bodyPr/>
          <a:lstStyle/>
          <a:p>
            <a:r>
              <a:rPr lang="fr-FR" dirty="0"/>
              <a:t>L'Institut Agro Dijon</a:t>
            </a:r>
          </a:p>
        </p:txBody>
      </p:sp>
      <p:sp>
        <p:nvSpPr>
          <p:cNvPr id="6" name="Espace réservé du numéro de diapositive 5">
            <a:extLst>
              <a:ext uri="{FF2B5EF4-FFF2-40B4-BE49-F238E27FC236}">
                <a16:creationId xmlns:a16="http://schemas.microsoft.com/office/drawing/2014/main" id="{29808870-5E69-47A7-98A3-FB5E21D91C2A}"/>
              </a:ext>
            </a:extLst>
          </p:cNvPr>
          <p:cNvSpPr>
            <a:spLocks noGrp="1"/>
          </p:cNvSpPr>
          <p:nvPr>
            <p:ph type="sldNum" sz="quarter" idx="12"/>
          </p:nvPr>
        </p:nvSpPr>
        <p:spPr/>
        <p:txBody>
          <a:bodyPr/>
          <a:lstStyle/>
          <a:p>
            <a:fld id="{E43F4A00-CEAE-5648-85CC-DAB34D7CE8D6}" type="slidenum">
              <a:rPr lang="fr-FR" smtClean="0"/>
              <a:pPr/>
              <a:t>13</a:t>
            </a:fld>
            <a:endParaRPr lang="fr-FR"/>
          </a:p>
        </p:txBody>
      </p:sp>
    </p:spTree>
    <p:extLst>
      <p:ext uri="{BB962C8B-B14F-4D97-AF65-F5344CB8AC3E}">
        <p14:creationId xmlns:p14="http://schemas.microsoft.com/office/powerpoint/2010/main" val="430289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0DED5F-9383-48FA-8BE5-F3AF67E48F80}"/>
              </a:ext>
            </a:extLst>
          </p:cNvPr>
          <p:cNvSpPr>
            <a:spLocks noGrp="1"/>
          </p:cNvSpPr>
          <p:nvPr>
            <p:ph type="title"/>
          </p:nvPr>
        </p:nvSpPr>
        <p:spPr>
          <a:xfrm>
            <a:off x="838200" y="271689"/>
            <a:ext cx="10515600" cy="818696"/>
          </a:xfrm>
        </p:spPr>
        <p:txBody>
          <a:bodyPr/>
          <a:lstStyle/>
          <a:p>
            <a:r>
              <a:rPr lang="fr-FR" dirty="0"/>
              <a:t>SIAE : résumé du projet 2023</a:t>
            </a:r>
          </a:p>
        </p:txBody>
      </p:sp>
      <p:sp>
        <p:nvSpPr>
          <p:cNvPr id="3" name="Espace réservé du contenu 2">
            <a:extLst>
              <a:ext uri="{FF2B5EF4-FFF2-40B4-BE49-F238E27FC236}">
                <a16:creationId xmlns:a16="http://schemas.microsoft.com/office/drawing/2014/main" id="{62CBFA5E-938A-4007-9E08-26E744A0BDD8}"/>
              </a:ext>
            </a:extLst>
          </p:cNvPr>
          <p:cNvSpPr>
            <a:spLocks noGrp="1"/>
          </p:cNvSpPr>
          <p:nvPr>
            <p:ph idx="1"/>
          </p:nvPr>
        </p:nvSpPr>
        <p:spPr>
          <a:xfrm>
            <a:off x="532040" y="1204685"/>
            <a:ext cx="11127920" cy="5151665"/>
          </a:xfrm>
        </p:spPr>
        <p:txBody>
          <a:bodyPr>
            <a:noAutofit/>
          </a:bodyPr>
          <a:lstStyle/>
          <a:p>
            <a:pPr marL="0" indent="0">
              <a:lnSpc>
                <a:spcPct val="110000"/>
              </a:lnSpc>
              <a:buNone/>
            </a:pPr>
            <a:r>
              <a:rPr lang="fr-FR" sz="2000" b="1" dirty="0"/>
              <a:t>La vie associative étudiante de l’Institut Agro Dijon est riche et variée. </a:t>
            </a:r>
            <a:r>
              <a:rPr lang="fr-FR" sz="2000" dirty="0"/>
              <a:t>Les finalités sont d’accroître la qualité de vie étudiante, l’initiative, l’autonomie et la responsabilisation, atouts pour une insertion personnelle et professionnelle réussies. L’objectif est aussi de fixer la population des jeunes diplômés sur le territoire régional en créant une vie d’école conviviale et dynamique</a:t>
            </a:r>
            <a:r>
              <a:rPr lang="fr-FR" sz="2000" b="1" dirty="0"/>
              <a:t>. </a:t>
            </a:r>
            <a:r>
              <a:rPr lang="fr-FR" sz="2000" dirty="0"/>
              <a:t>L’Institut Agro Dijon compte </a:t>
            </a:r>
            <a:r>
              <a:rPr lang="fr-FR" sz="2000" b="1" dirty="0"/>
              <a:t>9 associations</a:t>
            </a:r>
            <a:r>
              <a:rPr lang="fr-FR" sz="2000" dirty="0"/>
              <a:t> « Loi 1901 » et </a:t>
            </a:r>
            <a:r>
              <a:rPr lang="fr-FR" sz="2000" b="1" dirty="0"/>
              <a:t>18 clubs</a:t>
            </a:r>
            <a:r>
              <a:rPr lang="fr-FR" sz="2000" dirty="0"/>
              <a:t> (800 étudiants-adhérents) soutenues par l’école et qui bénéficient du soutien de la Région Bourgogne Franche-Comté : le </a:t>
            </a:r>
            <a:r>
              <a:rPr lang="fr-FR" sz="2000" b="1" i="1" dirty="0"/>
              <a:t>Bureau Des Etudiants</a:t>
            </a:r>
            <a:r>
              <a:rPr lang="fr-FR" sz="2000" i="1" dirty="0"/>
              <a:t> </a:t>
            </a:r>
            <a:r>
              <a:rPr lang="fr-FR" sz="2000" dirty="0"/>
              <a:t>pour créer des liens forts entre les élèves et fédérer les initiatives notamment culturelles </a:t>
            </a:r>
            <a:r>
              <a:rPr lang="fr-FR" sz="2000" b="1" dirty="0"/>
              <a:t>;</a:t>
            </a:r>
            <a:r>
              <a:rPr lang="fr-FR" sz="2000" dirty="0"/>
              <a:t> </a:t>
            </a:r>
            <a:r>
              <a:rPr lang="fr-FR" sz="2000" b="1" i="1" dirty="0" err="1"/>
              <a:t>Solid’Agro</a:t>
            </a:r>
            <a:r>
              <a:rPr lang="fr-FR" sz="2000" i="1" dirty="0"/>
              <a:t> &amp; </a:t>
            </a:r>
            <a:r>
              <a:rPr lang="fr-FR" sz="2000" b="1" i="1" dirty="0"/>
              <a:t>Ingénieur Sans Frontière</a:t>
            </a:r>
            <a:r>
              <a:rPr lang="fr-FR" sz="2000" i="1" dirty="0"/>
              <a:t> </a:t>
            </a:r>
            <a:r>
              <a:rPr lang="fr-FR" sz="2000" dirty="0"/>
              <a:t>pour s’engager dans des actions de solidarité et humanitaires; l’</a:t>
            </a:r>
            <a:r>
              <a:rPr lang="fr-FR" sz="2000" b="1" i="1" dirty="0"/>
              <a:t>Association Sportive</a:t>
            </a:r>
            <a:r>
              <a:rPr lang="fr-FR" sz="2000" i="1" dirty="0"/>
              <a:t> &amp;</a:t>
            </a:r>
            <a:r>
              <a:rPr lang="fr-FR" sz="2000" b="1" i="1" dirty="0"/>
              <a:t> l’Association Cheval d’AgroSup Dijon</a:t>
            </a:r>
            <a:r>
              <a:rPr lang="fr-FR" sz="2000" dirty="0"/>
              <a:t> pour pratiquer des activités sportives de compétition et de loisirs ; </a:t>
            </a:r>
            <a:r>
              <a:rPr lang="fr-FR" sz="2000" b="1" i="1" dirty="0"/>
              <a:t>Agrologique </a:t>
            </a:r>
            <a:r>
              <a:rPr lang="fr-FR" sz="2000" dirty="0"/>
              <a:t>pour favoriser la rencontre avec les enjeux de société qui concernent l’agriculture et l’agroalimentaire, </a:t>
            </a:r>
            <a:r>
              <a:rPr lang="fr-FR" sz="2000" b="1" i="1" dirty="0"/>
              <a:t>Start ’Agro </a:t>
            </a:r>
            <a:r>
              <a:rPr lang="fr-FR" sz="2000" dirty="0"/>
              <a:t>pour développer des actions sur l’entrepreneuriat, avec l’</a:t>
            </a:r>
            <a:r>
              <a:rPr lang="fr-FR" sz="2000" b="1" i="1" dirty="0"/>
              <a:t>Association Gastronomie, Vigne et Vin</a:t>
            </a:r>
            <a:r>
              <a:rPr lang="fr-FR" sz="2000" dirty="0"/>
              <a:t> pour découvrir et fabriquer des produits des terroirs, </a:t>
            </a:r>
            <a:r>
              <a:rPr lang="fr-FR" sz="2000" b="1" i="1" dirty="0"/>
              <a:t>les Robes Oranges et noires </a:t>
            </a:r>
            <a:r>
              <a:rPr lang="fr-FR" sz="2000" dirty="0"/>
              <a:t>pour lutter contre le sexisme, et accueille le siège social du </a:t>
            </a:r>
            <a:r>
              <a:rPr lang="fr-FR" sz="2000" b="1" i="1" dirty="0"/>
              <a:t>bureau régional des élèves ingénieurs (BREI) Bourgogne Franche Comté</a:t>
            </a:r>
            <a:r>
              <a:rPr lang="fr-FR" sz="2000" i="1" dirty="0"/>
              <a:t>.</a:t>
            </a:r>
            <a:endParaRPr lang="fr-FR" sz="2000" dirty="0"/>
          </a:p>
        </p:txBody>
      </p:sp>
      <p:sp>
        <p:nvSpPr>
          <p:cNvPr id="4" name="Espace réservé de la date 3">
            <a:extLst>
              <a:ext uri="{FF2B5EF4-FFF2-40B4-BE49-F238E27FC236}">
                <a16:creationId xmlns:a16="http://schemas.microsoft.com/office/drawing/2014/main" id="{67687A58-BA63-4FD9-A9DE-A7BD2085C009}"/>
              </a:ext>
            </a:extLst>
          </p:cNvPr>
          <p:cNvSpPr>
            <a:spLocks noGrp="1"/>
          </p:cNvSpPr>
          <p:nvPr>
            <p:ph type="dt" sz="half" idx="10"/>
          </p:nvPr>
        </p:nvSpPr>
        <p:spPr/>
        <p:txBody>
          <a:bodyPr/>
          <a:lstStyle/>
          <a:p>
            <a:fld id="{91DD9282-A15A-E541-BACD-BAD8BE012FF9}" type="datetime1">
              <a:rPr lang="fr-FR" smtClean="0"/>
              <a:t>31/01/2024</a:t>
            </a:fld>
            <a:endParaRPr lang="fr-FR"/>
          </a:p>
        </p:txBody>
      </p:sp>
      <p:sp>
        <p:nvSpPr>
          <p:cNvPr id="5" name="Espace réservé du pied de page 4">
            <a:extLst>
              <a:ext uri="{FF2B5EF4-FFF2-40B4-BE49-F238E27FC236}">
                <a16:creationId xmlns:a16="http://schemas.microsoft.com/office/drawing/2014/main" id="{DD59C830-814C-47E6-99A0-17519DF9D105}"/>
              </a:ext>
            </a:extLst>
          </p:cNvPr>
          <p:cNvSpPr>
            <a:spLocks noGrp="1"/>
          </p:cNvSpPr>
          <p:nvPr>
            <p:ph type="ftr" sz="quarter" idx="11"/>
          </p:nvPr>
        </p:nvSpPr>
        <p:spPr/>
        <p:txBody>
          <a:bodyPr/>
          <a:lstStyle/>
          <a:p>
            <a:r>
              <a:rPr lang="fr-FR" dirty="0"/>
              <a:t>L'Institut Agro Dijon</a:t>
            </a:r>
          </a:p>
        </p:txBody>
      </p:sp>
      <p:sp>
        <p:nvSpPr>
          <p:cNvPr id="6" name="Espace réservé du numéro de diapositive 5">
            <a:extLst>
              <a:ext uri="{FF2B5EF4-FFF2-40B4-BE49-F238E27FC236}">
                <a16:creationId xmlns:a16="http://schemas.microsoft.com/office/drawing/2014/main" id="{29808870-5E69-47A7-98A3-FB5E21D91C2A}"/>
              </a:ext>
            </a:extLst>
          </p:cNvPr>
          <p:cNvSpPr>
            <a:spLocks noGrp="1"/>
          </p:cNvSpPr>
          <p:nvPr>
            <p:ph type="sldNum" sz="quarter" idx="12"/>
          </p:nvPr>
        </p:nvSpPr>
        <p:spPr/>
        <p:txBody>
          <a:bodyPr/>
          <a:lstStyle/>
          <a:p>
            <a:fld id="{E43F4A00-CEAE-5648-85CC-DAB34D7CE8D6}" type="slidenum">
              <a:rPr lang="fr-FR" smtClean="0"/>
              <a:pPr/>
              <a:t>14</a:t>
            </a:fld>
            <a:endParaRPr lang="fr-FR"/>
          </a:p>
        </p:txBody>
      </p:sp>
    </p:spTree>
    <p:extLst>
      <p:ext uri="{BB962C8B-B14F-4D97-AF65-F5344CB8AC3E}">
        <p14:creationId xmlns:p14="http://schemas.microsoft.com/office/powerpoint/2010/main" val="2054947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0DED5F-9383-48FA-8BE5-F3AF67E48F80}"/>
              </a:ext>
            </a:extLst>
          </p:cNvPr>
          <p:cNvSpPr>
            <a:spLocks noGrp="1"/>
          </p:cNvSpPr>
          <p:nvPr>
            <p:ph type="title"/>
          </p:nvPr>
        </p:nvSpPr>
        <p:spPr>
          <a:xfrm>
            <a:off x="838200" y="271689"/>
            <a:ext cx="10515600" cy="818696"/>
          </a:xfrm>
        </p:spPr>
        <p:txBody>
          <a:bodyPr/>
          <a:lstStyle/>
          <a:p>
            <a:r>
              <a:rPr lang="fr-FR" dirty="0"/>
              <a:t>SIAE : thématiques du projet 2023</a:t>
            </a:r>
          </a:p>
        </p:txBody>
      </p:sp>
      <p:sp>
        <p:nvSpPr>
          <p:cNvPr id="4" name="Espace réservé de la date 3">
            <a:extLst>
              <a:ext uri="{FF2B5EF4-FFF2-40B4-BE49-F238E27FC236}">
                <a16:creationId xmlns:a16="http://schemas.microsoft.com/office/drawing/2014/main" id="{67687A58-BA63-4FD9-A9DE-A7BD2085C009}"/>
              </a:ext>
            </a:extLst>
          </p:cNvPr>
          <p:cNvSpPr>
            <a:spLocks noGrp="1"/>
          </p:cNvSpPr>
          <p:nvPr>
            <p:ph type="dt" sz="half" idx="10"/>
          </p:nvPr>
        </p:nvSpPr>
        <p:spPr/>
        <p:txBody>
          <a:bodyPr/>
          <a:lstStyle/>
          <a:p>
            <a:fld id="{91DD9282-A15A-E541-BACD-BAD8BE012FF9}" type="datetime1">
              <a:rPr lang="fr-FR" smtClean="0"/>
              <a:t>31/01/2024</a:t>
            </a:fld>
            <a:endParaRPr lang="fr-FR"/>
          </a:p>
        </p:txBody>
      </p:sp>
      <p:sp>
        <p:nvSpPr>
          <p:cNvPr id="5" name="Espace réservé du pied de page 4">
            <a:extLst>
              <a:ext uri="{FF2B5EF4-FFF2-40B4-BE49-F238E27FC236}">
                <a16:creationId xmlns:a16="http://schemas.microsoft.com/office/drawing/2014/main" id="{DD59C830-814C-47E6-99A0-17519DF9D105}"/>
              </a:ext>
            </a:extLst>
          </p:cNvPr>
          <p:cNvSpPr>
            <a:spLocks noGrp="1"/>
          </p:cNvSpPr>
          <p:nvPr>
            <p:ph type="ftr" sz="quarter" idx="11"/>
          </p:nvPr>
        </p:nvSpPr>
        <p:spPr/>
        <p:txBody>
          <a:bodyPr/>
          <a:lstStyle/>
          <a:p>
            <a:r>
              <a:rPr lang="fr-FR" dirty="0"/>
              <a:t>L'Institut Agro Dijon</a:t>
            </a:r>
          </a:p>
        </p:txBody>
      </p:sp>
      <p:sp>
        <p:nvSpPr>
          <p:cNvPr id="6" name="Espace réservé du numéro de diapositive 5">
            <a:extLst>
              <a:ext uri="{FF2B5EF4-FFF2-40B4-BE49-F238E27FC236}">
                <a16:creationId xmlns:a16="http://schemas.microsoft.com/office/drawing/2014/main" id="{29808870-5E69-47A7-98A3-FB5E21D91C2A}"/>
              </a:ext>
            </a:extLst>
          </p:cNvPr>
          <p:cNvSpPr>
            <a:spLocks noGrp="1"/>
          </p:cNvSpPr>
          <p:nvPr>
            <p:ph type="sldNum" sz="quarter" idx="12"/>
          </p:nvPr>
        </p:nvSpPr>
        <p:spPr/>
        <p:txBody>
          <a:bodyPr/>
          <a:lstStyle/>
          <a:p>
            <a:fld id="{E43F4A00-CEAE-5648-85CC-DAB34D7CE8D6}" type="slidenum">
              <a:rPr lang="fr-FR" smtClean="0"/>
              <a:pPr/>
              <a:t>15</a:t>
            </a:fld>
            <a:endParaRPr lang="fr-FR"/>
          </a:p>
        </p:txBody>
      </p:sp>
      <p:sp>
        <p:nvSpPr>
          <p:cNvPr id="9" name="Rectangle 8">
            <a:extLst>
              <a:ext uri="{FF2B5EF4-FFF2-40B4-BE49-F238E27FC236}">
                <a16:creationId xmlns:a16="http://schemas.microsoft.com/office/drawing/2014/main" id="{B4C6B121-A59A-454E-A771-752B3507EA9D}"/>
              </a:ext>
            </a:extLst>
          </p:cNvPr>
          <p:cNvSpPr/>
          <p:nvPr/>
        </p:nvSpPr>
        <p:spPr>
          <a:xfrm>
            <a:off x="1702171" y="1345006"/>
            <a:ext cx="7344816" cy="1382686"/>
          </a:xfrm>
          <a:prstGeom prst="rect">
            <a:avLst/>
          </a:prstGeom>
        </p:spPr>
        <p:txBody>
          <a:bodyPr wrap="square">
            <a:spAutoFit/>
          </a:bodyPr>
          <a:lstStyle/>
          <a:p>
            <a:pPr algn="just">
              <a:lnSpc>
                <a:spcPct val="150000"/>
              </a:lnSpc>
              <a:spcAft>
                <a:spcPts val="1000"/>
              </a:spcAft>
            </a:pPr>
            <a:r>
              <a:rPr lang="fr-FR" b="1" dirty="0">
                <a:latin typeface="Arial" panose="020B0604020202020204" pitchFamily="34" charset="0"/>
                <a:ea typeface="Calibri" panose="020F0502020204030204" pitchFamily="34" charset="0"/>
                <a:cs typeface="Times New Roman" panose="02020603050405020304" pitchFamily="18" charset="0"/>
              </a:rPr>
              <a:t>1 - </a:t>
            </a:r>
            <a:r>
              <a:rPr lang="fr-FR" b="1" dirty="0"/>
              <a:t>« Créer une vie étudiante dynamique, responsable et solidaire, ancrée dans notre Région »</a:t>
            </a:r>
            <a:endParaRPr lang="fr-FR" dirty="0"/>
          </a:p>
          <a:p>
            <a:pPr algn="just">
              <a:lnSpc>
                <a:spcPct val="150000"/>
              </a:lnSpc>
              <a:spcAft>
                <a:spcPts val="100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id="{E09E77A8-75CD-4EB6-91B2-E3DEBBB6AB52}"/>
              </a:ext>
            </a:extLst>
          </p:cNvPr>
          <p:cNvSpPr/>
          <p:nvPr/>
        </p:nvSpPr>
        <p:spPr>
          <a:xfrm>
            <a:off x="1730067" y="2405506"/>
            <a:ext cx="7992888" cy="878574"/>
          </a:xfrm>
          <a:prstGeom prst="rect">
            <a:avLst/>
          </a:prstGeom>
        </p:spPr>
        <p:txBody>
          <a:bodyPr wrap="square">
            <a:spAutoFit/>
          </a:bodyPr>
          <a:lstStyle/>
          <a:p>
            <a:pPr>
              <a:lnSpc>
                <a:spcPct val="150000"/>
              </a:lnSpc>
              <a:spcAft>
                <a:spcPts val="1000"/>
              </a:spcAft>
            </a:pPr>
            <a:r>
              <a:rPr lang="fr-FR" b="1" dirty="0">
                <a:latin typeface="Arial" panose="020B0604020202020204" pitchFamily="34" charset="0"/>
                <a:ea typeface="Calibri" panose="020F0502020204030204" pitchFamily="34" charset="0"/>
                <a:cs typeface="Times New Roman" panose="02020603050405020304" pitchFamily="18" charset="0"/>
              </a:rPr>
              <a:t>2 - </a:t>
            </a:r>
            <a:r>
              <a:rPr lang="fr-FR" b="1" dirty="0"/>
              <a:t>« Représenter l’école et la région et faire découvrir des activités dans les domaines sportifs  et culturels »</a:t>
            </a: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BB9D0AA4-DBA3-4B84-9D46-7F1E15BFA708}"/>
              </a:ext>
            </a:extLst>
          </p:cNvPr>
          <p:cNvSpPr/>
          <p:nvPr/>
        </p:nvSpPr>
        <p:spPr>
          <a:xfrm>
            <a:off x="1702171" y="3538701"/>
            <a:ext cx="8020784" cy="369332"/>
          </a:xfrm>
          <a:prstGeom prst="rect">
            <a:avLst/>
          </a:prstGeom>
        </p:spPr>
        <p:txBody>
          <a:bodyPr wrap="square">
            <a:spAutoFit/>
          </a:bodyPr>
          <a:lstStyle/>
          <a:p>
            <a:r>
              <a:rPr lang="fr-FR" b="1" dirty="0">
                <a:latin typeface="Arial" panose="020B0604020202020204" pitchFamily="34" charset="0"/>
                <a:ea typeface="Calibri" panose="020F0502020204030204" pitchFamily="34" charset="0"/>
                <a:cs typeface="Times New Roman" panose="02020603050405020304" pitchFamily="18" charset="0"/>
              </a:rPr>
              <a:t>3 - « Un consommateur responsable entre terroir &amp; innovation » </a:t>
            </a:r>
            <a:endParaRPr lang="fr-FR" dirty="0"/>
          </a:p>
        </p:txBody>
      </p:sp>
      <p:sp>
        <p:nvSpPr>
          <p:cNvPr id="3" name="Rectangle 2">
            <a:extLst>
              <a:ext uri="{FF2B5EF4-FFF2-40B4-BE49-F238E27FC236}">
                <a16:creationId xmlns:a16="http://schemas.microsoft.com/office/drawing/2014/main" id="{9D3ED6A2-6877-4AB1-BDDE-0B30C901B84E}"/>
              </a:ext>
            </a:extLst>
          </p:cNvPr>
          <p:cNvSpPr/>
          <p:nvPr/>
        </p:nvSpPr>
        <p:spPr>
          <a:xfrm>
            <a:off x="1730066" y="4276035"/>
            <a:ext cx="7642533" cy="369332"/>
          </a:xfrm>
          <a:prstGeom prst="rect">
            <a:avLst/>
          </a:prstGeom>
        </p:spPr>
        <p:txBody>
          <a:bodyPr wrap="square">
            <a:spAutoFit/>
          </a:bodyPr>
          <a:lstStyle/>
          <a:p>
            <a:r>
              <a:rPr lang="fr-FR" b="1" dirty="0">
                <a:latin typeface="Arial" panose="020B0604020202020204" pitchFamily="34" charset="0"/>
                <a:ea typeface="Calibri" panose="020F0502020204030204" pitchFamily="34" charset="0"/>
              </a:rPr>
              <a:t>4 - « Citoyens du monde, une planète à préserver et partager »</a:t>
            </a:r>
            <a:endParaRPr lang="fr-FR" dirty="0"/>
          </a:p>
        </p:txBody>
      </p:sp>
    </p:spTree>
    <p:extLst>
      <p:ext uri="{BB962C8B-B14F-4D97-AF65-F5344CB8AC3E}">
        <p14:creationId xmlns:p14="http://schemas.microsoft.com/office/powerpoint/2010/main" val="19899439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0DED5F-9383-48FA-8BE5-F3AF67E48F80}"/>
              </a:ext>
            </a:extLst>
          </p:cNvPr>
          <p:cNvSpPr>
            <a:spLocks noGrp="1"/>
          </p:cNvSpPr>
          <p:nvPr>
            <p:ph type="title"/>
          </p:nvPr>
        </p:nvSpPr>
        <p:spPr>
          <a:xfrm>
            <a:off x="838200" y="271689"/>
            <a:ext cx="10515600" cy="818696"/>
          </a:xfrm>
        </p:spPr>
        <p:txBody>
          <a:bodyPr/>
          <a:lstStyle/>
          <a:p>
            <a:r>
              <a:rPr lang="fr-FR" dirty="0"/>
              <a:t>SIAE : Subvention 2023</a:t>
            </a:r>
          </a:p>
        </p:txBody>
      </p:sp>
      <p:sp>
        <p:nvSpPr>
          <p:cNvPr id="4" name="Espace réservé de la date 3">
            <a:extLst>
              <a:ext uri="{FF2B5EF4-FFF2-40B4-BE49-F238E27FC236}">
                <a16:creationId xmlns:a16="http://schemas.microsoft.com/office/drawing/2014/main" id="{67687A58-BA63-4FD9-A9DE-A7BD2085C009}"/>
              </a:ext>
            </a:extLst>
          </p:cNvPr>
          <p:cNvSpPr>
            <a:spLocks noGrp="1"/>
          </p:cNvSpPr>
          <p:nvPr>
            <p:ph type="dt" sz="half" idx="10"/>
          </p:nvPr>
        </p:nvSpPr>
        <p:spPr/>
        <p:txBody>
          <a:bodyPr/>
          <a:lstStyle/>
          <a:p>
            <a:fld id="{91DD9282-A15A-E541-BACD-BAD8BE012FF9}" type="datetime1">
              <a:rPr lang="fr-FR" smtClean="0"/>
              <a:t>31/01/2024</a:t>
            </a:fld>
            <a:endParaRPr lang="fr-FR"/>
          </a:p>
        </p:txBody>
      </p:sp>
      <p:sp>
        <p:nvSpPr>
          <p:cNvPr id="5" name="Espace réservé du pied de page 4">
            <a:extLst>
              <a:ext uri="{FF2B5EF4-FFF2-40B4-BE49-F238E27FC236}">
                <a16:creationId xmlns:a16="http://schemas.microsoft.com/office/drawing/2014/main" id="{DD59C830-814C-47E6-99A0-17519DF9D105}"/>
              </a:ext>
            </a:extLst>
          </p:cNvPr>
          <p:cNvSpPr>
            <a:spLocks noGrp="1"/>
          </p:cNvSpPr>
          <p:nvPr>
            <p:ph type="ftr" sz="quarter" idx="11"/>
          </p:nvPr>
        </p:nvSpPr>
        <p:spPr/>
        <p:txBody>
          <a:bodyPr/>
          <a:lstStyle/>
          <a:p>
            <a:r>
              <a:rPr lang="fr-FR" dirty="0"/>
              <a:t>L'Institut Agro Dijon</a:t>
            </a:r>
          </a:p>
        </p:txBody>
      </p:sp>
      <p:sp>
        <p:nvSpPr>
          <p:cNvPr id="6" name="Espace réservé du numéro de diapositive 5">
            <a:extLst>
              <a:ext uri="{FF2B5EF4-FFF2-40B4-BE49-F238E27FC236}">
                <a16:creationId xmlns:a16="http://schemas.microsoft.com/office/drawing/2014/main" id="{29808870-5E69-47A7-98A3-FB5E21D91C2A}"/>
              </a:ext>
            </a:extLst>
          </p:cNvPr>
          <p:cNvSpPr>
            <a:spLocks noGrp="1"/>
          </p:cNvSpPr>
          <p:nvPr>
            <p:ph type="sldNum" sz="quarter" idx="12"/>
          </p:nvPr>
        </p:nvSpPr>
        <p:spPr/>
        <p:txBody>
          <a:bodyPr/>
          <a:lstStyle/>
          <a:p>
            <a:fld id="{E43F4A00-CEAE-5648-85CC-DAB34D7CE8D6}" type="slidenum">
              <a:rPr lang="fr-FR" smtClean="0"/>
              <a:pPr/>
              <a:t>16</a:t>
            </a:fld>
            <a:endParaRPr lang="fr-FR"/>
          </a:p>
        </p:txBody>
      </p:sp>
      <p:sp>
        <p:nvSpPr>
          <p:cNvPr id="12" name="Rectangle 11">
            <a:extLst>
              <a:ext uri="{FF2B5EF4-FFF2-40B4-BE49-F238E27FC236}">
                <a16:creationId xmlns:a16="http://schemas.microsoft.com/office/drawing/2014/main" id="{D43FD619-BE9C-472A-9095-312E87629265}"/>
              </a:ext>
            </a:extLst>
          </p:cNvPr>
          <p:cNvSpPr/>
          <p:nvPr/>
        </p:nvSpPr>
        <p:spPr>
          <a:xfrm>
            <a:off x="1004207" y="1268911"/>
            <a:ext cx="9511393" cy="2240613"/>
          </a:xfrm>
          <a:prstGeom prst="rect">
            <a:avLst/>
          </a:prstGeom>
        </p:spPr>
        <p:txBody>
          <a:bodyPr wrap="square">
            <a:spAutoFit/>
          </a:bodyPr>
          <a:lstStyle/>
          <a:p>
            <a:pPr algn="ctr">
              <a:lnSpc>
                <a:spcPct val="130000"/>
              </a:lnSpc>
              <a:spcAft>
                <a:spcPts val="0"/>
              </a:spcAft>
            </a:pPr>
            <a:r>
              <a:rPr lang="fr-FR" b="1" dirty="0">
                <a:solidFill>
                  <a:schemeClr val="tx2"/>
                </a:solidFill>
                <a:latin typeface="Arial" panose="020B0604020202020204" pitchFamily="34" charset="0"/>
                <a:ea typeface="Calibri" panose="020F0502020204030204" pitchFamily="34" charset="0"/>
                <a:cs typeface="Times New Roman" panose="02020603050405020304" pitchFamily="18" charset="0"/>
              </a:rPr>
              <a:t>SIAE 2023 :</a:t>
            </a:r>
          </a:p>
          <a:p>
            <a:pPr>
              <a:lnSpc>
                <a:spcPct val="130000"/>
              </a:lnSpc>
            </a:pPr>
            <a:r>
              <a:rPr lang="fr-FR" sz="1600" b="1" dirty="0">
                <a:solidFill>
                  <a:schemeClr val="tx2"/>
                </a:solidFill>
                <a:latin typeface="Arial" panose="020B0604020202020204" pitchFamily="34" charset="0"/>
                <a:ea typeface="Calibri" panose="020F0502020204030204" pitchFamily="34" charset="0"/>
                <a:cs typeface="Times New Roman" panose="02020603050405020304" pitchFamily="18" charset="0"/>
              </a:rPr>
              <a:t>Budget total actions : </a:t>
            </a:r>
            <a:r>
              <a:rPr lang="fr-FR" sz="1600" b="1" dirty="0"/>
              <a:t>107 963,23 €</a:t>
            </a:r>
            <a:endParaRPr lang="fr-FR" sz="1600" b="1" dirty="0">
              <a:solidFill>
                <a:schemeClr val="tx2"/>
              </a:solidFill>
              <a:latin typeface="Arial" panose="020B0604020202020204" pitchFamily="34" charset="0"/>
              <a:ea typeface="Calibri" panose="020F0502020204030204" pitchFamily="34" charset="0"/>
              <a:cs typeface="Times New Roman" panose="02020603050405020304" pitchFamily="18" charset="0"/>
            </a:endParaRPr>
          </a:p>
          <a:p>
            <a:pPr>
              <a:lnSpc>
                <a:spcPct val="130000"/>
              </a:lnSpc>
            </a:pPr>
            <a:r>
              <a:rPr lang="fr-FR" b="1" dirty="0"/>
              <a:t>Demande Conseil Régional Bourgogne Franche-Comté : 30 256 €</a:t>
            </a:r>
            <a:endParaRPr lang="fr-FR" dirty="0"/>
          </a:p>
          <a:p>
            <a:r>
              <a:rPr lang="fr-FR" b="1" dirty="0"/>
              <a:t>Part Institut Agro Dijon : 20 194,50 €</a:t>
            </a:r>
          </a:p>
          <a:p>
            <a:endParaRPr lang="fr-FR" b="1" dirty="0"/>
          </a:p>
          <a:p>
            <a:r>
              <a:rPr lang="fr-FR" b="1" dirty="0"/>
              <a:t>Subvention accordée par le Conseil Régional Bourgogne Franche-Comté : 26 716€</a:t>
            </a:r>
          </a:p>
          <a:p>
            <a:endParaRPr lang="fr-FR" b="1" dirty="0"/>
          </a:p>
        </p:txBody>
      </p:sp>
      <p:sp>
        <p:nvSpPr>
          <p:cNvPr id="7" name="Rectangle 6">
            <a:extLst>
              <a:ext uri="{FF2B5EF4-FFF2-40B4-BE49-F238E27FC236}">
                <a16:creationId xmlns:a16="http://schemas.microsoft.com/office/drawing/2014/main" id="{39A8D757-09BA-49E1-A5E9-12AFC6C1E78A}"/>
              </a:ext>
            </a:extLst>
          </p:cNvPr>
          <p:cNvSpPr/>
          <p:nvPr/>
        </p:nvSpPr>
        <p:spPr>
          <a:xfrm>
            <a:off x="1069521" y="3700964"/>
            <a:ext cx="9511393" cy="1963614"/>
          </a:xfrm>
          <a:prstGeom prst="rect">
            <a:avLst/>
          </a:prstGeom>
        </p:spPr>
        <p:txBody>
          <a:bodyPr wrap="square">
            <a:spAutoFit/>
          </a:bodyPr>
          <a:lstStyle/>
          <a:p>
            <a:pPr algn="ctr">
              <a:lnSpc>
                <a:spcPct val="130000"/>
              </a:lnSpc>
              <a:spcAft>
                <a:spcPts val="0"/>
              </a:spcAft>
            </a:pPr>
            <a:r>
              <a:rPr lang="fr-FR" b="1" dirty="0">
                <a:solidFill>
                  <a:schemeClr val="tx2"/>
                </a:solidFill>
                <a:latin typeface="Arial" panose="020B0604020202020204" pitchFamily="34" charset="0"/>
                <a:ea typeface="Calibri" panose="020F0502020204030204" pitchFamily="34" charset="0"/>
                <a:cs typeface="Times New Roman" panose="02020603050405020304" pitchFamily="18" charset="0"/>
              </a:rPr>
              <a:t>SIAE 2022 :</a:t>
            </a:r>
          </a:p>
          <a:p>
            <a:pPr>
              <a:lnSpc>
                <a:spcPct val="130000"/>
              </a:lnSpc>
            </a:pPr>
            <a:r>
              <a:rPr lang="fr-FR" sz="1600" b="1" dirty="0">
                <a:solidFill>
                  <a:schemeClr val="tx2"/>
                </a:solidFill>
                <a:latin typeface="Arial" panose="020B0604020202020204" pitchFamily="34" charset="0"/>
                <a:ea typeface="Calibri" panose="020F0502020204030204" pitchFamily="34" charset="0"/>
                <a:cs typeface="Times New Roman" panose="02020603050405020304" pitchFamily="18" charset="0"/>
              </a:rPr>
              <a:t>Budget total actions : 96 902€</a:t>
            </a:r>
          </a:p>
          <a:p>
            <a:pPr>
              <a:lnSpc>
                <a:spcPct val="130000"/>
              </a:lnSpc>
              <a:spcAft>
                <a:spcPts val="0"/>
              </a:spcAft>
            </a:pPr>
            <a:r>
              <a:rPr lang="fr-FR" b="1" dirty="0">
                <a:solidFill>
                  <a:schemeClr val="tx2"/>
                </a:solidFill>
                <a:latin typeface="Arial" panose="020B0604020202020204" pitchFamily="34" charset="0"/>
                <a:ea typeface="Calibri" panose="020F0502020204030204" pitchFamily="34" charset="0"/>
                <a:cs typeface="Times New Roman" panose="02020603050405020304" pitchFamily="18" charset="0"/>
              </a:rPr>
              <a:t>Demande Conseil Régional Bourgogne Franche-Comté : 24 674 €</a:t>
            </a:r>
          </a:p>
          <a:p>
            <a:r>
              <a:rPr lang="fr-FR" b="1" dirty="0"/>
              <a:t>Part Institut Agro Dijon : </a:t>
            </a:r>
            <a:r>
              <a:rPr lang="fr-FR" b="1" dirty="0">
                <a:solidFill>
                  <a:schemeClr val="tx2"/>
                </a:solidFill>
                <a:latin typeface="Arial" panose="020B0604020202020204" pitchFamily="34" charset="0"/>
                <a:ea typeface="Calibri" panose="020F0502020204030204" pitchFamily="34" charset="0"/>
                <a:cs typeface="Times New Roman" panose="02020603050405020304" pitchFamily="18" charset="0"/>
              </a:rPr>
              <a:t>19 340 €</a:t>
            </a:r>
          </a:p>
          <a:p>
            <a:endParaRPr lang="fr-FR" b="1" dirty="0"/>
          </a:p>
          <a:p>
            <a:r>
              <a:rPr lang="fr-FR" b="1" dirty="0"/>
              <a:t>Subvention accordée par le Conseil Régional Bourgogne Franche-Comté : </a:t>
            </a:r>
            <a:r>
              <a:rPr lang="fr-FR" b="1" dirty="0">
                <a:solidFill>
                  <a:schemeClr val="tx2"/>
                </a:solidFill>
                <a:latin typeface="Arial" panose="020B0604020202020204" pitchFamily="34" charset="0"/>
                <a:ea typeface="Calibri" panose="020F0502020204030204" pitchFamily="34" charset="0"/>
                <a:cs typeface="Times New Roman" panose="02020603050405020304" pitchFamily="18" charset="0"/>
              </a:rPr>
              <a:t>23 800€</a:t>
            </a:r>
          </a:p>
        </p:txBody>
      </p:sp>
    </p:spTree>
    <p:extLst>
      <p:ext uri="{BB962C8B-B14F-4D97-AF65-F5344CB8AC3E}">
        <p14:creationId xmlns:p14="http://schemas.microsoft.com/office/powerpoint/2010/main" val="39562572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a:extLst>
              <a:ext uri="{FF2B5EF4-FFF2-40B4-BE49-F238E27FC236}">
                <a16:creationId xmlns:a16="http://schemas.microsoft.com/office/drawing/2014/main" id="{CFD19C56-F36D-4DD5-8CC1-3A71B7562DAB}"/>
              </a:ext>
            </a:extLst>
          </p:cNvPr>
          <p:cNvSpPr>
            <a:spLocks noGrp="1"/>
          </p:cNvSpPr>
          <p:nvPr>
            <p:ph type="dt" sz="half" idx="10"/>
          </p:nvPr>
        </p:nvSpPr>
        <p:spPr/>
        <p:txBody>
          <a:bodyPr/>
          <a:lstStyle/>
          <a:p>
            <a:fld id="{91DD9282-A15A-E541-BACD-BAD8BE012FF9}" type="datetime1">
              <a:rPr lang="fr-FR" smtClean="0"/>
              <a:t>31/01/2024</a:t>
            </a:fld>
            <a:endParaRPr lang="fr-FR"/>
          </a:p>
        </p:txBody>
      </p:sp>
      <p:sp>
        <p:nvSpPr>
          <p:cNvPr id="5" name="Espace réservé du pied de page 4">
            <a:extLst>
              <a:ext uri="{FF2B5EF4-FFF2-40B4-BE49-F238E27FC236}">
                <a16:creationId xmlns:a16="http://schemas.microsoft.com/office/drawing/2014/main" id="{F890F627-2A16-4986-A494-559D18E8AFFE}"/>
              </a:ext>
            </a:extLst>
          </p:cNvPr>
          <p:cNvSpPr>
            <a:spLocks noGrp="1"/>
          </p:cNvSpPr>
          <p:nvPr>
            <p:ph type="ftr" sz="quarter" idx="11"/>
          </p:nvPr>
        </p:nvSpPr>
        <p:spPr/>
        <p:txBody>
          <a:bodyPr/>
          <a:lstStyle/>
          <a:p>
            <a:r>
              <a:rPr lang="fr-FR" dirty="0"/>
              <a:t>L'Institut Agro Dijon</a:t>
            </a:r>
          </a:p>
        </p:txBody>
      </p:sp>
      <p:sp>
        <p:nvSpPr>
          <p:cNvPr id="6" name="Espace réservé du numéro de diapositive 5">
            <a:extLst>
              <a:ext uri="{FF2B5EF4-FFF2-40B4-BE49-F238E27FC236}">
                <a16:creationId xmlns:a16="http://schemas.microsoft.com/office/drawing/2014/main" id="{2D392249-AD43-48A4-9396-849437DD2D0D}"/>
              </a:ext>
            </a:extLst>
          </p:cNvPr>
          <p:cNvSpPr>
            <a:spLocks noGrp="1"/>
          </p:cNvSpPr>
          <p:nvPr>
            <p:ph type="sldNum" sz="quarter" idx="12"/>
          </p:nvPr>
        </p:nvSpPr>
        <p:spPr/>
        <p:txBody>
          <a:bodyPr/>
          <a:lstStyle/>
          <a:p>
            <a:fld id="{E43F4A00-CEAE-5648-85CC-DAB34D7CE8D6}" type="slidenum">
              <a:rPr lang="fr-FR" smtClean="0"/>
              <a:pPr/>
              <a:t>17</a:t>
            </a:fld>
            <a:endParaRPr lang="fr-FR"/>
          </a:p>
        </p:txBody>
      </p:sp>
      <p:graphicFrame>
        <p:nvGraphicFramePr>
          <p:cNvPr id="2" name="Tableau 1">
            <a:extLst>
              <a:ext uri="{FF2B5EF4-FFF2-40B4-BE49-F238E27FC236}">
                <a16:creationId xmlns:a16="http://schemas.microsoft.com/office/drawing/2014/main" id="{06AF17F6-DBAC-47F6-BB89-EFE0909FC372}"/>
              </a:ext>
            </a:extLst>
          </p:cNvPr>
          <p:cNvGraphicFramePr>
            <a:graphicFrameLocks noGrp="1"/>
          </p:cNvGraphicFramePr>
          <p:nvPr>
            <p:extLst>
              <p:ext uri="{D42A27DB-BD31-4B8C-83A1-F6EECF244321}">
                <p14:modId xmlns:p14="http://schemas.microsoft.com/office/powerpoint/2010/main" val="3248268308"/>
              </p:ext>
            </p:extLst>
          </p:nvPr>
        </p:nvGraphicFramePr>
        <p:xfrm>
          <a:off x="302079" y="1131886"/>
          <a:ext cx="11429999" cy="5178828"/>
        </p:xfrm>
        <a:graphic>
          <a:graphicData uri="http://schemas.openxmlformats.org/drawingml/2006/table">
            <a:tbl>
              <a:tblPr>
                <a:tableStyleId>{5C22544A-7EE6-4342-B048-85BDC9FD1C3A}</a:tableStyleId>
              </a:tblPr>
              <a:tblGrid>
                <a:gridCol w="713337">
                  <a:extLst>
                    <a:ext uri="{9D8B030D-6E8A-4147-A177-3AD203B41FA5}">
                      <a16:colId xmlns:a16="http://schemas.microsoft.com/office/drawing/2014/main" val="2296109156"/>
                    </a:ext>
                  </a:extLst>
                </a:gridCol>
                <a:gridCol w="5043134">
                  <a:extLst>
                    <a:ext uri="{9D8B030D-6E8A-4147-A177-3AD203B41FA5}">
                      <a16:colId xmlns:a16="http://schemas.microsoft.com/office/drawing/2014/main" val="4279632086"/>
                    </a:ext>
                  </a:extLst>
                </a:gridCol>
                <a:gridCol w="1526069">
                  <a:extLst>
                    <a:ext uri="{9D8B030D-6E8A-4147-A177-3AD203B41FA5}">
                      <a16:colId xmlns:a16="http://schemas.microsoft.com/office/drawing/2014/main" val="4286855096"/>
                    </a:ext>
                  </a:extLst>
                </a:gridCol>
                <a:gridCol w="1208317">
                  <a:extLst>
                    <a:ext uri="{9D8B030D-6E8A-4147-A177-3AD203B41FA5}">
                      <a16:colId xmlns:a16="http://schemas.microsoft.com/office/drawing/2014/main" val="51206837"/>
                    </a:ext>
                  </a:extLst>
                </a:gridCol>
                <a:gridCol w="1628589">
                  <a:extLst>
                    <a:ext uri="{9D8B030D-6E8A-4147-A177-3AD203B41FA5}">
                      <a16:colId xmlns:a16="http://schemas.microsoft.com/office/drawing/2014/main" val="459376570"/>
                    </a:ext>
                  </a:extLst>
                </a:gridCol>
                <a:gridCol w="1310553">
                  <a:extLst>
                    <a:ext uri="{9D8B030D-6E8A-4147-A177-3AD203B41FA5}">
                      <a16:colId xmlns:a16="http://schemas.microsoft.com/office/drawing/2014/main" val="61807377"/>
                    </a:ext>
                  </a:extLst>
                </a:gridCol>
              </a:tblGrid>
              <a:tr h="494025">
                <a:tc>
                  <a:txBody>
                    <a:bodyPr/>
                    <a:lstStyle/>
                    <a:p>
                      <a:pPr algn="ctr" fontAlgn="ctr"/>
                      <a:endParaRPr lang="fr-FR" sz="1600" b="0" i="0" u="none" strike="noStrike" dirty="0">
                        <a:solidFill>
                          <a:srgbClr val="000000"/>
                        </a:solidFill>
                        <a:effectLst/>
                        <a:latin typeface="Calibri" panose="020F0502020204030204" pitchFamily="34" charset="0"/>
                      </a:endParaRPr>
                    </a:p>
                  </a:txBody>
                  <a:tcPr marL="3226" marR="3226" marT="3226" marB="0" anchor="ctr">
                    <a:solidFill>
                      <a:srgbClr val="F8AC00"/>
                    </a:solidFill>
                  </a:tcPr>
                </a:tc>
                <a:tc>
                  <a:txBody>
                    <a:bodyPr/>
                    <a:lstStyle/>
                    <a:p>
                      <a:pPr algn="ctr" fontAlgn="ctr"/>
                      <a:r>
                        <a:rPr lang="fr-FR" sz="1600" u="none" strike="noStrike" dirty="0">
                          <a:effectLst/>
                        </a:rPr>
                        <a:t>Projet d'action</a:t>
                      </a:r>
                      <a:endParaRPr lang="fr-FR" sz="1600" b="1" i="0" u="none" strike="noStrike" dirty="0">
                        <a:solidFill>
                          <a:srgbClr val="000000"/>
                        </a:solidFill>
                        <a:effectLst/>
                        <a:latin typeface="Calibri" panose="020F0502020204030204" pitchFamily="34" charset="0"/>
                      </a:endParaRPr>
                    </a:p>
                  </a:txBody>
                  <a:tcPr marL="3226" marR="3226" marT="3226" marB="0" anchor="ctr">
                    <a:solidFill>
                      <a:srgbClr val="F8AC00"/>
                    </a:solidFill>
                  </a:tcPr>
                </a:tc>
                <a:tc>
                  <a:txBody>
                    <a:bodyPr/>
                    <a:lstStyle/>
                    <a:p>
                      <a:pPr algn="ctr" fontAlgn="ctr"/>
                      <a:r>
                        <a:rPr lang="fr-FR" sz="1600" u="none" strike="noStrike" dirty="0">
                          <a:effectLst/>
                        </a:rPr>
                        <a:t>Association</a:t>
                      </a:r>
                      <a:endParaRPr lang="fr-FR" sz="1600" b="0" i="0" u="none" strike="noStrike" dirty="0">
                        <a:solidFill>
                          <a:srgbClr val="000000"/>
                        </a:solidFill>
                        <a:effectLst/>
                        <a:latin typeface="Calibri" panose="020F0502020204030204" pitchFamily="34" charset="0"/>
                      </a:endParaRPr>
                    </a:p>
                  </a:txBody>
                  <a:tcPr marL="3226" marR="3226" marT="3226" marB="0" anchor="ctr">
                    <a:solidFill>
                      <a:srgbClr val="F8AC00"/>
                    </a:solidFill>
                  </a:tcPr>
                </a:tc>
                <a:tc>
                  <a:txBody>
                    <a:bodyPr/>
                    <a:lstStyle/>
                    <a:p>
                      <a:pPr algn="ctr" fontAlgn="ctr"/>
                      <a:r>
                        <a:rPr lang="fr-FR" sz="1600" u="none" strike="noStrike" dirty="0">
                          <a:effectLst/>
                        </a:rPr>
                        <a:t>Budget total de l'action</a:t>
                      </a:r>
                      <a:endParaRPr lang="fr-FR" sz="1600" b="0" i="0" u="none" strike="noStrike" dirty="0">
                        <a:solidFill>
                          <a:srgbClr val="000000"/>
                        </a:solidFill>
                        <a:effectLst/>
                        <a:latin typeface="Calibri" panose="020F0502020204030204" pitchFamily="34" charset="0"/>
                      </a:endParaRPr>
                    </a:p>
                  </a:txBody>
                  <a:tcPr marL="3226" marR="3226" marT="3226" marB="0" anchor="ctr">
                    <a:solidFill>
                      <a:srgbClr val="F8AC00"/>
                    </a:solidFill>
                  </a:tcPr>
                </a:tc>
                <a:tc>
                  <a:txBody>
                    <a:bodyPr/>
                    <a:lstStyle/>
                    <a:p>
                      <a:pPr algn="ctr" fontAlgn="ctr"/>
                      <a:r>
                        <a:rPr lang="fr-FR" sz="1600" u="none" strike="noStrike" dirty="0">
                          <a:effectLst/>
                        </a:rPr>
                        <a:t>"Part" IAD validée en CEVE janvier 2023</a:t>
                      </a:r>
                      <a:endParaRPr lang="fr-FR" sz="1600" b="0" i="0" u="none" strike="noStrike" dirty="0">
                        <a:solidFill>
                          <a:srgbClr val="000000"/>
                        </a:solidFill>
                        <a:effectLst/>
                        <a:latin typeface="Calibri" panose="020F0502020204030204" pitchFamily="34" charset="0"/>
                      </a:endParaRPr>
                    </a:p>
                  </a:txBody>
                  <a:tcPr marL="3226" marR="3226" marT="3226" marB="0" anchor="ctr">
                    <a:solidFill>
                      <a:srgbClr val="F8AC00"/>
                    </a:solidFill>
                  </a:tcPr>
                </a:tc>
                <a:tc>
                  <a:txBody>
                    <a:bodyPr/>
                    <a:lstStyle/>
                    <a:p>
                      <a:pPr algn="ctr" fontAlgn="ctr"/>
                      <a:r>
                        <a:rPr lang="fr-FR" sz="1600" u="none" strike="noStrike" dirty="0">
                          <a:effectLst/>
                        </a:rPr>
                        <a:t>Demande de subvention CR BFC SIAE</a:t>
                      </a:r>
                      <a:endParaRPr lang="fr-FR" sz="1600" b="1" i="0" u="none" strike="noStrike" dirty="0">
                        <a:solidFill>
                          <a:srgbClr val="000000"/>
                        </a:solidFill>
                        <a:effectLst/>
                        <a:latin typeface="Calibri" panose="020F0502020204030204" pitchFamily="34" charset="0"/>
                      </a:endParaRPr>
                    </a:p>
                  </a:txBody>
                  <a:tcPr marL="3226" marR="3226" marT="3226" marB="0" anchor="ctr">
                    <a:solidFill>
                      <a:srgbClr val="F8AC00"/>
                    </a:solidFill>
                  </a:tcPr>
                </a:tc>
                <a:extLst>
                  <a:ext uri="{0D108BD9-81ED-4DB2-BD59-A6C34878D82A}">
                    <a16:rowId xmlns:a16="http://schemas.microsoft.com/office/drawing/2014/main" val="2363475872"/>
                  </a:ext>
                </a:extLst>
              </a:tr>
              <a:tr h="276220">
                <a:tc gridSpan="6">
                  <a:txBody>
                    <a:bodyPr/>
                    <a:lstStyle/>
                    <a:p>
                      <a:pPr algn="ctr" fontAlgn="ctr"/>
                      <a:r>
                        <a:rPr lang="fr-FR" sz="1600" u="none" strike="noStrike" dirty="0">
                          <a:effectLst/>
                        </a:rPr>
                        <a:t>Thématique « Créer une vie étudiante dynamique, responsable et solidaire,  ancrée dans notre Région »</a:t>
                      </a:r>
                      <a:endParaRPr lang="fr-FR" sz="1600" b="1" i="0" u="none" strike="noStrike" dirty="0">
                        <a:solidFill>
                          <a:srgbClr val="000000"/>
                        </a:solidFill>
                        <a:effectLst/>
                        <a:latin typeface="Calibri" panose="020F0502020204030204" pitchFamily="34" charset="0"/>
                      </a:endParaRPr>
                    </a:p>
                  </a:txBody>
                  <a:tcPr marL="3226" marR="3226" marT="3226" marB="0" anchor="ctr">
                    <a:solidFill>
                      <a:srgbClr val="FCE3CB"/>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878851739"/>
                  </a:ext>
                </a:extLst>
              </a:tr>
              <a:tr h="306507">
                <a:tc>
                  <a:txBody>
                    <a:bodyPr/>
                    <a:lstStyle/>
                    <a:p>
                      <a:pPr algn="ctr" fontAlgn="ctr"/>
                      <a:r>
                        <a:rPr lang="fr-FR" sz="1600" u="none" strike="noStrike" dirty="0">
                          <a:effectLst/>
                        </a:rPr>
                        <a:t>2</a:t>
                      </a:r>
                      <a:endParaRPr lang="fr-FR" sz="1600" b="0" i="0" u="none" strike="noStrike" dirty="0">
                        <a:solidFill>
                          <a:srgbClr val="000000"/>
                        </a:solidFill>
                        <a:effectLst/>
                        <a:latin typeface="Calibri" panose="020F0502020204030204" pitchFamily="34" charset="0"/>
                      </a:endParaRPr>
                    </a:p>
                  </a:txBody>
                  <a:tcPr marL="3226" marR="3226" marT="3226" marB="0" anchor="ctr"/>
                </a:tc>
                <a:tc>
                  <a:txBody>
                    <a:bodyPr/>
                    <a:lstStyle/>
                    <a:p>
                      <a:pPr algn="l" fontAlgn="b"/>
                      <a:r>
                        <a:rPr lang="fr-FR" sz="1600" u="none" strike="noStrike" dirty="0">
                          <a:effectLst/>
                        </a:rPr>
                        <a:t>Activité découverte Château du Clos de Vougeot et après midi sportif.</a:t>
                      </a:r>
                      <a:endParaRPr lang="fr-FR" sz="1600" b="0" i="0" u="none" strike="noStrike" dirty="0">
                        <a:solidFill>
                          <a:srgbClr val="000000"/>
                        </a:solidFill>
                        <a:effectLst/>
                        <a:latin typeface="Calibri" panose="020F0502020204030204" pitchFamily="34" charset="0"/>
                      </a:endParaRPr>
                    </a:p>
                  </a:txBody>
                  <a:tcPr marL="3226" marR="3226" marT="3226" marB="0" anchor="b"/>
                </a:tc>
                <a:tc>
                  <a:txBody>
                    <a:bodyPr/>
                    <a:lstStyle/>
                    <a:p>
                      <a:pPr algn="ctr" fontAlgn="ctr"/>
                      <a:r>
                        <a:rPr lang="fr-FR" sz="1600" u="none" strike="noStrike">
                          <a:effectLst/>
                        </a:rPr>
                        <a:t>AS</a:t>
                      </a:r>
                      <a:endParaRPr lang="fr-FR" sz="1600" b="0" i="0" u="none" strike="noStrike">
                        <a:solidFill>
                          <a:srgbClr val="000000"/>
                        </a:solidFill>
                        <a:effectLst/>
                        <a:latin typeface="Calibri" panose="020F0502020204030204" pitchFamily="34" charset="0"/>
                      </a:endParaRPr>
                    </a:p>
                  </a:txBody>
                  <a:tcPr marL="3226" marR="3226" marT="3226" marB="0" anchor="ctr"/>
                </a:tc>
                <a:tc>
                  <a:txBody>
                    <a:bodyPr/>
                    <a:lstStyle/>
                    <a:p>
                      <a:pPr algn="ctr" fontAlgn="ctr"/>
                      <a:r>
                        <a:rPr lang="fr-FR" sz="1600" u="none" strike="noStrike">
                          <a:effectLst/>
                        </a:rPr>
                        <a:t>5900</a:t>
                      </a:r>
                      <a:endParaRPr lang="fr-FR" sz="1600" b="0" i="0" u="none" strike="noStrike">
                        <a:solidFill>
                          <a:srgbClr val="000000"/>
                        </a:solidFill>
                        <a:effectLst/>
                        <a:latin typeface="Calibri" panose="020F0502020204030204" pitchFamily="34" charset="0"/>
                      </a:endParaRPr>
                    </a:p>
                  </a:txBody>
                  <a:tcPr marL="3226" marR="3226" marT="3226" marB="0" anchor="ctr"/>
                </a:tc>
                <a:tc>
                  <a:txBody>
                    <a:bodyPr/>
                    <a:lstStyle/>
                    <a:p>
                      <a:pPr algn="ctr" fontAlgn="ctr"/>
                      <a:r>
                        <a:rPr lang="fr-FR" sz="1600" u="none" strike="noStrike">
                          <a:effectLst/>
                        </a:rPr>
                        <a:t>1010</a:t>
                      </a:r>
                      <a:endParaRPr lang="fr-FR" sz="1600" b="0" i="0" u="none" strike="noStrike">
                        <a:solidFill>
                          <a:srgbClr val="000000"/>
                        </a:solidFill>
                        <a:effectLst/>
                        <a:latin typeface="Calibri" panose="020F0502020204030204" pitchFamily="34" charset="0"/>
                      </a:endParaRPr>
                    </a:p>
                  </a:txBody>
                  <a:tcPr marL="3226" marR="3226" marT="3226" marB="0" anchor="ctr"/>
                </a:tc>
                <a:tc>
                  <a:txBody>
                    <a:bodyPr/>
                    <a:lstStyle/>
                    <a:p>
                      <a:pPr algn="r" fontAlgn="ctr"/>
                      <a:r>
                        <a:rPr lang="fr-FR" sz="1600" u="none" strike="noStrike" dirty="0">
                          <a:effectLst/>
                        </a:rPr>
                        <a:t>1900</a:t>
                      </a:r>
                      <a:endParaRPr lang="fr-FR" sz="1600" b="1" i="0" u="none" strike="noStrike" dirty="0">
                        <a:solidFill>
                          <a:srgbClr val="000000"/>
                        </a:solidFill>
                        <a:effectLst/>
                        <a:latin typeface="Calibri" panose="020F0502020204030204" pitchFamily="34" charset="0"/>
                      </a:endParaRPr>
                    </a:p>
                  </a:txBody>
                  <a:tcPr marL="3226" marR="3226" marT="3226" marB="0" anchor="ctr"/>
                </a:tc>
                <a:extLst>
                  <a:ext uri="{0D108BD9-81ED-4DB2-BD59-A6C34878D82A}">
                    <a16:rowId xmlns:a16="http://schemas.microsoft.com/office/drawing/2014/main" val="3791522514"/>
                  </a:ext>
                </a:extLst>
              </a:tr>
              <a:tr h="166983">
                <a:tc>
                  <a:txBody>
                    <a:bodyPr/>
                    <a:lstStyle/>
                    <a:p>
                      <a:pPr algn="ctr" fontAlgn="ctr"/>
                      <a:r>
                        <a:rPr lang="fr-FR" sz="1600" u="none" strike="noStrike">
                          <a:effectLst/>
                        </a:rPr>
                        <a:t>3</a:t>
                      </a:r>
                      <a:endParaRPr lang="fr-FR" sz="1600" b="0" i="0" u="none" strike="noStrike">
                        <a:solidFill>
                          <a:srgbClr val="000000"/>
                        </a:solidFill>
                        <a:effectLst/>
                        <a:latin typeface="Calibri" panose="020F0502020204030204" pitchFamily="34" charset="0"/>
                      </a:endParaRPr>
                    </a:p>
                  </a:txBody>
                  <a:tcPr marL="3226" marR="3226" marT="3226" marB="0" anchor="ctr"/>
                </a:tc>
                <a:tc>
                  <a:txBody>
                    <a:bodyPr/>
                    <a:lstStyle/>
                    <a:p>
                      <a:pPr algn="l" fontAlgn="ctr"/>
                      <a:r>
                        <a:rPr lang="fr-FR" sz="1600" u="none" strike="noStrike" dirty="0">
                          <a:effectLst/>
                        </a:rPr>
                        <a:t>Soirée gala: les retrouvailles des nouveaux diplômés</a:t>
                      </a:r>
                      <a:endParaRPr lang="fr-FR" sz="1600" b="0" i="0" u="none" strike="noStrike" dirty="0">
                        <a:solidFill>
                          <a:srgbClr val="000000"/>
                        </a:solidFill>
                        <a:effectLst/>
                        <a:latin typeface="Calibri" panose="020F0502020204030204" pitchFamily="34" charset="0"/>
                      </a:endParaRPr>
                    </a:p>
                  </a:txBody>
                  <a:tcPr marL="3226" marR="3226" marT="3226" marB="0" anchor="ctr"/>
                </a:tc>
                <a:tc>
                  <a:txBody>
                    <a:bodyPr/>
                    <a:lstStyle/>
                    <a:p>
                      <a:pPr algn="ctr" fontAlgn="ctr"/>
                      <a:r>
                        <a:rPr lang="fr-FR" sz="1600" u="none" strike="noStrike">
                          <a:effectLst/>
                        </a:rPr>
                        <a:t>BDE GALA</a:t>
                      </a:r>
                      <a:endParaRPr lang="fr-FR" sz="1600" b="0" i="0" u="none" strike="noStrike">
                        <a:solidFill>
                          <a:srgbClr val="000000"/>
                        </a:solidFill>
                        <a:effectLst/>
                        <a:latin typeface="Calibri" panose="020F0502020204030204" pitchFamily="34" charset="0"/>
                      </a:endParaRPr>
                    </a:p>
                  </a:txBody>
                  <a:tcPr marL="3226" marR="3226" marT="3226" marB="0" anchor="ctr"/>
                </a:tc>
                <a:tc>
                  <a:txBody>
                    <a:bodyPr/>
                    <a:lstStyle/>
                    <a:p>
                      <a:pPr algn="ctr" fontAlgn="ctr"/>
                      <a:r>
                        <a:rPr lang="fr-FR" sz="1600" u="none" strike="noStrike">
                          <a:effectLst/>
                        </a:rPr>
                        <a:t>45000</a:t>
                      </a:r>
                      <a:endParaRPr lang="fr-FR" sz="1600" b="0" i="0" u="none" strike="noStrike">
                        <a:solidFill>
                          <a:srgbClr val="000000"/>
                        </a:solidFill>
                        <a:effectLst/>
                        <a:latin typeface="Calibri" panose="020F0502020204030204" pitchFamily="34" charset="0"/>
                      </a:endParaRPr>
                    </a:p>
                  </a:txBody>
                  <a:tcPr marL="3226" marR="3226" marT="3226" marB="0" anchor="ctr"/>
                </a:tc>
                <a:tc>
                  <a:txBody>
                    <a:bodyPr/>
                    <a:lstStyle/>
                    <a:p>
                      <a:pPr algn="ctr" fontAlgn="ctr"/>
                      <a:r>
                        <a:rPr lang="fr-FR" sz="1600" u="none" strike="noStrike">
                          <a:effectLst/>
                        </a:rPr>
                        <a:t>7125</a:t>
                      </a:r>
                      <a:endParaRPr lang="fr-FR" sz="1600" b="0" i="0" u="none" strike="noStrike">
                        <a:solidFill>
                          <a:srgbClr val="000000"/>
                        </a:solidFill>
                        <a:effectLst/>
                        <a:latin typeface="Calibri" panose="020F0502020204030204" pitchFamily="34" charset="0"/>
                      </a:endParaRPr>
                    </a:p>
                  </a:txBody>
                  <a:tcPr marL="3226" marR="3226" marT="3226" marB="0" anchor="ctr"/>
                </a:tc>
                <a:tc>
                  <a:txBody>
                    <a:bodyPr/>
                    <a:lstStyle/>
                    <a:p>
                      <a:pPr algn="r" fontAlgn="ctr"/>
                      <a:r>
                        <a:rPr lang="fr-FR" sz="1600" u="none" strike="noStrike">
                          <a:effectLst/>
                        </a:rPr>
                        <a:t>10500</a:t>
                      </a:r>
                      <a:endParaRPr lang="fr-FR" sz="1600" b="1" i="0" u="none" strike="noStrike">
                        <a:solidFill>
                          <a:srgbClr val="000000"/>
                        </a:solidFill>
                        <a:effectLst/>
                        <a:latin typeface="Calibri" panose="020F0502020204030204" pitchFamily="34" charset="0"/>
                      </a:endParaRPr>
                    </a:p>
                  </a:txBody>
                  <a:tcPr marL="3226" marR="3226" marT="3226" marB="0" anchor="ctr"/>
                </a:tc>
                <a:extLst>
                  <a:ext uri="{0D108BD9-81ED-4DB2-BD59-A6C34878D82A}">
                    <a16:rowId xmlns:a16="http://schemas.microsoft.com/office/drawing/2014/main" val="706038008"/>
                  </a:ext>
                </a:extLst>
              </a:tr>
              <a:tr h="581515">
                <a:tc>
                  <a:txBody>
                    <a:bodyPr/>
                    <a:lstStyle/>
                    <a:p>
                      <a:pPr algn="ctr" fontAlgn="ctr"/>
                      <a:r>
                        <a:rPr lang="fr-FR" sz="1600" u="none" strike="noStrike">
                          <a:effectLst/>
                        </a:rPr>
                        <a:t>4</a:t>
                      </a:r>
                      <a:endParaRPr lang="fr-FR" sz="1600" b="0" i="0" u="none" strike="noStrike">
                        <a:solidFill>
                          <a:srgbClr val="000000"/>
                        </a:solidFill>
                        <a:effectLst/>
                        <a:latin typeface="Calibri" panose="020F0502020204030204" pitchFamily="34" charset="0"/>
                      </a:endParaRPr>
                    </a:p>
                  </a:txBody>
                  <a:tcPr marL="3226" marR="3226" marT="3226" marB="0" anchor="ctr"/>
                </a:tc>
                <a:tc>
                  <a:txBody>
                    <a:bodyPr/>
                    <a:lstStyle/>
                    <a:p>
                      <a:pPr algn="l" fontAlgn="b"/>
                      <a:r>
                        <a:rPr lang="fr-FR" sz="1600" u="none" strike="noStrike" dirty="0">
                          <a:effectLst/>
                        </a:rPr>
                        <a:t>All promo </a:t>
                      </a:r>
                      <a:r>
                        <a:rPr lang="fr-FR" sz="1600" u="none" strike="noStrike" dirty="0" err="1">
                          <a:effectLst/>
                        </a:rPr>
                        <a:t>games</a:t>
                      </a:r>
                      <a:r>
                        <a:rPr lang="fr-FR" sz="1600" u="none" strike="noStrike" dirty="0">
                          <a:effectLst/>
                        </a:rPr>
                        <a:t> : Organiser à Dijon un week-end rassemblant les étudiants et anciens de l’école AgroSup Dijon. Chaque club/association participera afin de proposer des activités aux 250 participants de l’événement.</a:t>
                      </a:r>
                      <a:endParaRPr lang="fr-FR" sz="1600" b="0" i="0" u="none" strike="noStrike" dirty="0">
                        <a:solidFill>
                          <a:srgbClr val="000000"/>
                        </a:solidFill>
                        <a:effectLst/>
                        <a:latin typeface="Calibri" panose="020F0502020204030204" pitchFamily="34" charset="0"/>
                      </a:endParaRPr>
                    </a:p>
                  </a:txBody>
                  <a:tcPr marL="3226" marR="3226" marT="3226" marB="0" anchor="b"/>
                </a:tc>
                <a:tc>
                  <a:txBody>
                    <a:bodyPr/>
                    <a:lstStyle/>
                    <a:p>
                      <a:pPr algn="ctr" fontAlgn="ctr"/>
                      <a:r>
                        <a:rPr lang="fr-FR" sz="1600" u="none" strike="noStrike" dirty="0">
                          <a:effectLst/>
                        </a:rPr>
                        <a:t>AS</a:t>
                      </a:r>
                      <a:endParaRPr lang="fr-FR" sz="1600" b="0" i="0" u="none" strike="noStrike" dirty="0">
                        <a:solidFill>
                          <a:srgbClr val="000000"/>
                        </a:solidFill>
                        <a:effectLst/>
                        <a:latin typeface="Calibri" panose="020F0502020204030204" pitchFamily="34" charset="0"/>
                      </a:endParaRPr>
                    </a:p>
                  </a:txBody>
                  <a:tcPr marL="3226" marR="3226" marT="3226" marB="0" anchor="ctr"/>
                </a:tc>
                <a:tc>
                  <a:txBody>
                    <a:bodyPr/>
                    <a:lstStyle/>
                    <a:p>
                      <a:pPr algn="ctr" fontAlgn="ctr"/>
                      <a:r>
                        <a:rPr lang="fr-FR" sz="1600" u="none" strike="noStrike">
                          <a:effectLst/>
                        </a:rPr>
                        <a:t>4970</a:t>
                      </a:r>
                      <a:endParaRPr lang="fr-FR" sz="1600" b="0" i="0" u="none" strike="noStrike" dirty="0">
                        <a:solidFill>
                          <a:srgbClr val="000000"/>
                        </a:solidFill>
                        <a:effectLst/>
                        <a:latin typeface="Calibri" panose="020F0502020204030204" pitchFamily="34" charset="0"/>
                      </a:endParaRPr>
                    </a:p>
                  </a:txBody>
                  <a:tcPr marL="3226" marR="3226" marT="3226" marB="0" anchor="ctr"/>
                </a:tc>
                <a:tc>
                  <a:txBody>
                    <a:bodyPr/>
                    <a:lstStyle/>
                    <a:p>
                      <a:pPr algn="ctr" fontAlgn="ctr"/>
                      <a:r>
                        <a:rPr lang="fr-FR" sz="1600" u="none" strike="noStrike">
                          <a:effectLst/>
                        </a:rPr>
                        <a:t>825</a:t>
                      </a:r>
                      <a:endParaRPr lang="fr-FR" sz="1600" b="0" i="0" u="none" strike="noStrike" dirty="0">
                        <a:solidFill>
                          <a:srgbClr val="000000"/>
                        </a:solidFill>
                        <a:effectLst/>
                        <a:latin typeface="Calibri" panose="020F0502020204030204" pitchFamily="34" charset="0"/>
                      </a:endParaRPr>
                    </a:p>
                  </a:txBody>
                  <a:tcPr marL="3226" marR="3226" marT="3226" marB="0" anchor="ctr"/>
                </a:tc>
                <a:tc>
                  <a:txBody>
                    <a:bodyPr/>
                    <a:lstStyle/>
                    <a:p>
                      <a:pPr algn="r" fontAlgn="ctr"/>
                      <a:r>
                        <a:rPr lang="fr-FR" sz="1600" u="none" strike="noStrike">
                          <a:effectLst/>
                        </a:rPr>
                        <a:t>1400</a:t>
                      </a:r>
                      <a:endParaRPr lang="fr-FR" sz="1600" b="1" i="0" u="none" strike="noStrike">
                        <a:solidFill>
                          <a:srgbClr val="000000"/>
                        </a:solidFill>
                        <a:effectLst/>
                        <a:latin typeface="Calibri" panose="020F0502020204030204" pitchFamily="34" charset="0"/>
                      </a:endParaRPr>
                    </a:p>
                  </a:txBody>
                  <a:tcPr marL="3226" marR="3226" marT="3226" marB="0" anchor="ctr"/>
                </a:tc>
                <a:extLst>
                  <a:ext uri="{0D108BD9-81ED-4DB2-BD59-A6C34878D82A}">
                    <a16:rowId xmlns:a16="http://schemas.microsoft.com/office/drawing/2014/main" val="715728102"/>
                  </a:ext>
                </a:extLst>
              </a:tr>
              <a:tr h="233760">
                <a:tc>
                  <a:txBody>
                    <a:bodyPr/>
                    <a:lstStyle/>
                    <a:p>
                      <a:pPr algn="ctr" fontAlgn="ctr"/>
                      <a:r>
                        <a:rPr lang="fr-FR" sz="1600" u="none" strike="noStrike">
                          <a:effectLst/>
                        </a:rPr>
                        <a:t>5</a:t>
                      </a:r>
                      <a:endParaRPr lang="fr-FR" sz="1600" b="0" i="0" u="none" strike="noStrike">
                        <a:solidFill>
                          <a:srgbClr val="000000"/>
                        </a:solidFill>
                        <a:effectLst/>
                        <a:latin typeface="Calibri" panose="020F0502020204030204" pitchFamily="34" charset="0"/>
                      </a:endParaRPr>
                    </a:p>
                  </a:txBody>
                  <a:tcPr marL="3226" marR="3226" marT="3226" marB="0" anchor="ctr"/>
                </a:tc>
                <a:tc>
                  <a:txBody>
                    <a:bodyPr/>
                    <a:lstStyle/>
                    <a:p>
                      <a:pPr algn="l" fontAlgn="ctr"/>
                      <a:r>
                        <a:rPr lang="fr-FR" sz="1600" u="none" strike="noStrike" dirty="0" err="1">
                          <a:effectLst/>
                        </a:rPr>
                        <a:t>Agros'gazette</a:t>
                      </a:r>
                      <a:r>
                        <a:rPr lang="fr-FR" sz="1600" u="none" strike="noStrike" dirty="0">
                          <a:effectLst/>
                        </a:rPr>
                        <a:t>, journal mensuel des </a:t>
                      </a:r>
                      <a:r>
                        <a:rPr lang="fr-FR" sz="1600" u="none" strike="noStrike" dirty="0" err="1">
                          <a:effectLst/>
                        </a:rPr>
                        <a:t>étudiantsde</a:t>
                      </a:r>
                      <a:r>
                        <a:rPr lang="fr-FR" sz="1600" u="none" strike="noStrike" dirty="0">
                          <a:effectLst/>
                        </a:rPr>
                        <a:t> l'Institut Agro Dijon</a:t>
                      </a:r>
                      <a:endParaRPr lang="fr-FR" sz="1600" b="0" i="0" u="none" strike="noStrike" dirty="0">
                        <a:solidFill>
                          <a:srgbClr val="000000"/>
                        </a:solidFill>
                        <a:effectLst/>
                        <a:latin typeface="Calibri" panose="020F0502020204030204" pitchFamily="34" charset="0"/>
                      </a:endParaRPr>
                    </a:p>
                  </a:txBody>
                  <a:tcPr marL="3226" marR="3226" marT="3226" marB="0" anchor="ctr"/>
                </a:tc>
                <a:tc>
                  <a:txBody>
                    <a:bodyPr/>
                    <a:lstStyle/>
                    <a:p>
                      <a:pPr algn="ctr" fontAlgn="ctr"/>
                      <a:r>
                        <a:rPr lang="fr-FR" sz="1600" u="none" strike="noStrike" dirty="0">
                          <a:effectLst/>
                        </a:rPr>
                        <a:t>BDE</a:t>
                      </a:r>
                      <a:endParaRPr lang="fr-FR" sz="1600" b="0" i="0" u="none" strike="noStrike" dirty="0">
                        <a:solidFill>
                          <a:srgbClr val="000000"/>
                        </a:solidFill>
                        <a:effectLst/>
                        <a:latin typeface="Calibri" panose="020F0502020204030204" pitchFamily="34" charset="0"/>
                      </a:endParaRPr>
                    </a:p>
                  </a:txBody>
                  <a:tcPr marL="3226" marR="3226" marT="3226" marB="0" anchor="ctr"/>
                </a:tc>
                <a:tc>
                  <a:txBody>
                    <a:bodyPr/>
                    <a:lstStyle/>
                    <a:p>
                      <a:pPr algn="ctr" fontAlgn="ctr"/>
                      <a:r>
                        <a:rPr lang="fr-FR" sz="1600" u="none" strike="noStrike">
                          <a:effectLst/>
                        </a:rPr>
                        <a:t>3300</a:t>
                      </a:r>
                      <a:endParaRPr lang="fr-FR" sz="1600" b="0" i="0" u="none" strike="noStrike" dirty="0">
                        <a:solidFill>
                          <a:srgbClr val="000000"/>
                        </a:solidFill>
                        <a:effectLst/>
                        <a:latin typeface="Calibri" panose="020F0502020204030204" pitchFamily="34" charset="0"/>
                      </a:endParaRPr>
                    </a:p>
                  </a:txBody>
                  <a:tcPr marL="3226" marR="3226" marT="3226" marB="0" anchor="ctr"/>
                </a:tc>
                <a:tc>
                  <a:txBody>
                    <a:bodyPr/>
                    <a:lstStyle/>
                    <a:p>
                      <a:pPr algn="ctr" fontAlgn="ctr"/>
                      <a:r>
                        <a:rPr lang="fr-FR" sz="1600" u="none" strike="noStrike">
                          <a:effectLst/>
                        </a:rPr>
                        <a:t>1650</a:t>
                      </a:r>
                      <a:endParaRPr lang="fr-FR" sz="1600" b="0" i="0" u="none" strike="noStrike" dirty="0">
                        <a:solidFill>
                          <a:srgbClr val="000000"/>
                        </a:solidFill>
                        <a:effectLst/>
                        <a:latin typeface="Calibri" panose="020F0502020204030204" pitchFamily="34" charset="0"/>
                      </a:endParaRPr>
                    </a:p>
                  </a:txBody>
                  <a:tcPr marL="3226" marR="3226" marT="3226" marB="0" anchor="ctr"/>
                </a:tc>
                <a:tc>
                  <a:txBody>
                    <a:bodyPr/>
                    <a:lstStyle/>
                    <a:p>
                      <a:pPr algn="r" fontAlgn="ctr"/>
                      <a:r>
                        <a:rPr lang="fr-FR" sz="1600" u="none" strike="noStrike">
                          <a:effectLst/>
                        </a:rPr>
                        <a:t>1650</a:t>
                      </a:r>
                      <a:endParaRPr lang="fr-FR" sz="1600" b="1" i="0" u="none" strike="noStrike">
                        <a:solidFill>
                          <a:srgbClr val="000000"/>
                        </a:solidFill>
                        <a:effectLst/>
                        <a:latin typeface="Calibri" panose="020F0502020204030204" pitchFamily="34" charset="0"/>
                      </a:endParaRPr>
                    </a:p>
                  </a:txBody>
                  <a:tcPr marL="3226" marR="3226" marT="3226" marB="0" anchor="ctr"/>
                </a:tc>
                <a:extLst>
                  <a:ext uri="{0D108BD9-81ED-4DB2-BD59-A6C34878D82A}">
                    <a16:rowId xmlns:a16="http://schemas.microsoft.com/office/drawing/2014/main" val="1082234499"/>
                  </a:ext>
                </a:extLst>
              </a:tr>
              <a:tr h="233760">
                <a:tc>
                  <a:txBody>
                    <a:bodyPr/>
                    <a:lstStyle/>
                    <a:p>
                      <a:pPr algn="ctr" fontAlgn="ctr"/>
                      <a:r>
                        <a:rPr lang="fr-FR" sz="1600" u="none" strike="noStrike">
                          <a:effectLst/>
                        </a:rPr>
                        <a:t>7</a:t>
                      </a:r>
                      <a:endParaRPr lang="fr-FR" sz="1600" b="0" i="0" u="none" strike="noStrike">
                        <a:solidFill>
                          <a:srgbClr val="000000"/>
                        </a:solidFill>
                        <a:effectLst/>
                        <a:latin typeface="Calibri" panose="020F0502020204030204" pitchFamily="34" charset="0"/>
                      </a:endParaRPr>
                    </a:p>
                  </a:txBody>
                  <a:tcPr marL="3226" marR="3226" marT="3226" marB="0" anchor="ctr"/>
                </a:tc>
                <a:tc>
                  <a:txBody>
                    <a:bodyPr/>
                    <a:lstStyle/>
                    <a:p>
                      <a:pPr algn="l" fontAlgn="b"/>
                      <a:r>
                        <a:rPr lang="fr-FR" sz="1600" u="none" strike="noStrike" dirty="0">
                          <a:effectLst/>
                        </a:rPr>
                        <a:t>Organisation d’un évènement d’expression des talents des étudiants </a:t>
                      </a:r>
                      <a:endParaRPr lang="fr-FR" sz="1600" b="0" i="0" u="none" strike="noStrike" dirty="0">
                        <a:solidFill>
                          <a:srgbClr val="000000"/>
                        </a:solidFill>
                        <a:effectLst/>
                        <a:latin typeface="Calibri" panose="020F0502020204030204" pitchFamily="34" charset="0"/>
                      </a:endParaRPr>
                    </a:p>
                  </a:txBody>
                  <a:tcPr marL="3226" marR="3226" marT="3226" marB="0" anchor="b"/>
                </a:tc>
                <a:tc>
                  <a:txBody>
                    <a:bodyPr/>
                    <a:lstStyle/>
                    <a:p>
                      <a:pPr algn="ctr" fontAlgn="ctr"/>
                      <a:r>
                        <a:rPr lang="fr-FR" sz="1600" u="none" strike="noStrike" dirty="0">
                          <a:effectLst/>
                        </a:rPr>
                        <a:t>BDE</a:t>
                      </a:r>
                      <a:endParaRPr lang="fr-FR" sz="1600" b="0" i="0" u="none" strike="noStrike" dirty="0">
                        <a:solidFill>
                          <a:srgbClr val="000000"/>
                        </a:solidFill>
                        <a:effectLst/>
                        <a:latin typeface="Calibri" panose="020F0502020204030204" pitchFamily="34" charset="0"/>
                      </a:endParaRPr>
                    </a:p>
                  </a:txBody>
                  <a:tcPr marL="3226" marR="3226" marT="3226" marB="0" anchor="ctr"/>
                </a:tc>
                <a:tc>
                  <a:txBody>
                    <a:bodyPr/>
                    <a:lstStyle/>
                    <a:p>
                      <a:pPr algn="ctr" fontAlgn="ctr"/>
                      <a:r>
                        <a:rPr lang="fr-FR" sz="1600" u="none" strike="noStrike" dirty="0">
                          <a:effectLst/>
                        </a:rPr>
                        <a:t>4000</a:t>
                      </a:r>
                      <a:endParaRPr lang="fr-FR" sz="1600" b="0" i="0" u="none" strike="noStrike" dirty="0">
                        <a:solidFill>
                          <a:srgbClr val="000000"/>
                        </a:solidFill>
                        <a:effectLst/>
                        <a:latin typeface="Calibri" panose="020F0502020204030204" pitchFamily="34" charset="0"/>
                      </a:endParaRPr>
                    </a:p>
                  </a:txBody>
                  <a:tcPr marL="3226" marR="3226" marT="3226" marB="0" anchor="ctr"/>
                </a:tc>
                <a:tc>
                  <a:txBody>
                    <a:bodyPr/>
                    <a:lstStyle/>
                    <a:p>
                      <a:pPr algn="ctr" fontAlgn="ctr"/>
                      <a:r>
                        <a:rPr lang="fr-FR" sz="1600" u="none" strike="noStrike" dirty="0">
                          <a:effectLst/>
                        </a:rPr>
                        <a:t>400</a:t>
                      </a:r>
                      <a:endParaRPr lang="fr-FR" sz="1600" b="0" i="0" u="none" strike="noStrike" dirty="0">
                        <a:solidFill>
                          <a:srgbClr val="000000"/>
                        </a:solidFill>
                        <a:effectLst/>
                        <a:latin typeface="Calibri" panose="020F0502020204030204" pitchFamily="34" charset="0"/>
                      </a:endParaRPr>
                    </a:p>
                  </a:txBody>
                  <a:tcPr marL="3226" marR="3226" marT="3226" marB="0" anchor="ctr"/>
                </a:tc>
                <a:tc>
                  <a:txBody>
                    <a:bodyPr/>
                    <a:lstStyle/>
                    <a:p>
                      <a:pPr algn="r" fontAlgn="ctr"/>
                      <a:r>
                        <a:rPr lang="fr-FR" sz="1600" u="none" strike="noStrike">
                          <a:effectLst/>
                        </a:rPr>
                        <a:t>1000</a:t>
                      </a:r>
                      <a:endParaRPr lang="fr-FR" sz="1600" b="1" i="0" u="none" strike="noStrike">
                        <a:solidFill>
                          <a:srgbClr val="000000"/>
                        </a:solidFill>
                        <a:effectLst/>
                        <a:latin typeface="Calibri" panose="020F0502020204030204" pitchFamily="34" charset="0"/>
                      </a:endParaRPr>
                    </a:p>
                  </a:txBody>
                  <a:tcPr marL="3226" marR="3226" marT="3226" marB="0" anchor="ctr"/>
                </a:tc>
                <a:extLst>
                  <a:ext uri="{0D108BD9-81ED-4DB2-BD59-A6C34878D82A}">
                    <a16:rowId xmlns:a16="http://schemas.microsoft.com/office/drawing/2014/main" val="1353777518"/>
                  </a:ext>
                </a:extLst>
              </a:tr>
              <a:tr h="233760">
                <a:tc>
                  <a:txBody>
                    <a:bodyPr/>
                    <a:lstStyle/>
                    <a:p>
                      <a:pPr algn="ctr" fontAlgn="ctr"/>
                      <a:r>
                        <a:rPr lang="fr-FR" sz="1600" u="none" strike="noStrike">
                          <a:effectLst/>
                        </a:rPr>
                        <a:t>8</a:t>
                      </a:r>
                      <a:endParaRPr lang="fr-FR" sz="1600" b="0" i="0" u="none" strike="noStrike">
                        <a:solidFill>
                          <a:srgbClr val="000000"/>
                        </a:solidFill>
                        <a:effectLst/>
                        <a:latin typeface="Calibri" panose="020F0502020204030204" pitchFamily="34" charset="0"/>
                      </a:endParaRPr>
                    </a:p>
                  </a:txBody>
                  <a:tcPr marL="3226" marR="3226" marT="3226" marB="0" anchor="ctr"/>
                </a:tc>
                <a:tc>
                  <a:txBody>
                    <a:bodyPr/>
                    <a:lstStyle/>
                    <a:p>
                      <a:pPr algn="l" fontAlgn="b"/>
                      <a:r>
                        <a:rPr lang="fr-FR" sz="1600" u="none" strike="noStrike">
                          <a:effectLst/>
                        </a:rPr>
                        <a:t>Nuit du prisonnier - balle au prisonnier mais plongée dans la semi-obscurité</a:t>
                      </a:r>
                      <a:endParaRPr lang="fr-FR" sz="1600" b="0" i="0" u="none" strike="noStrike">
                        <a:solidFill>
                          <a:srgbClr val="000000"/>
                        </a:solidFill>
                        <a:effectLst/>
                        <a:latin typeface="Calibri" panose="020F0502020204030204" pitchFamily="34" charset="0"/>
                      </a:endParaRPr>
                    </a:p>
                  </a:txBody>
                  <a:tcPr marL="3226" marR="3226" marT="3226" marB="0" anchor="b"/>
                </a:tc>
                <a:tc>
                  <a:txBody>
                    <a:bodyPr/>
                    <a:lstStyle/>
                    <a:p>
                      <a:pPr algn="ctr" fontAlgn="ctr"/>
                      <a:r>
                        <a:rPr lang="fr-FR" sz="1600" u="none" strike="noStrike" dirty="0">
                          <a:effectLst/>
                        </a:rPr>
                        <a:t>AS</a:t>
                      </a:r>
                      <a:endParaRPr lang="fr-FR" sz="1600" b="0" i="0" u="none" strike="noStrike" dirty="0">
                        <a:solidFill>
                          <a:srgbClr val="000000"/>
                        </a:solidFill>
                        <a:effectLst/>
                        <a:latin typeface="Calibri" panose="020F0502020204030204" pitchFamily="34" charset="0"/>
                      </a:endParaRPr>
                    </a:p>
                  </a:txBody>
                  <a:tcPr marL="3226" marR="3226" marT="3226" marB="0" anchor="ctr"/>
                </a:tc>
                <a:tc>
                  <a:txBody>
                    <a:bodyPr/>
                    <a:lstStyle/>
                    <a:p>
                      <a:pPr algn="ctr" fontAlgn="ctr"/>
                      <a:r>
                        <a:rPr lang="fr-FR" sz="1600" u="none" strike="noStrike">
                          <a:effectLst/>
                        </a:rPr>
                        <a:t>1250</a:t>
                      </a:r>
                      <a:endParaRPr lang="fr-FR" sz="1600" b="0" i="0" u="none" strike="noStrike" dirty="0">
                        <a:solidFill>
                          <a:srgbClr val="000000"/>
                        </a:solidFill>
                        <a:effectLst/>
                        <a:latin typeface="Calibri" panose="020F0502020204030204" pitchFamily="34" charset="0"/>
                      </a:endParaRPr>
                    </a:p>
                  </a:txBody>
                  <a:tcPr marL="3226" marR="3226" marT="3226" marB="0" anchor="ctr"/>
                </a:tc>
                <a:tc>
                  <a:txBody>
                    <a:bodyPr/>
                    <a:lstStyle/>
                    <a:p>
                      <a:pPr algn="ctr" fontAlgn="ctr"/>
                      <a:r>
                        <a:rPr lang="fr-FR" sz="1600" u="none" strike="noStrike" dirty="0">
                          <a:effectLst/>
                        </a:rPr>
                        <a:t>265</a:t>
                      </a:r>
                      <a:endParaRPr lang="fr-FR" sz="1600" b="0" i="0" u="none" strike="noStrike" dirty="0">
                        <a:solidFill>
                          <a:srgbClr val="000000"/>
                        </a:solidFill>
                        <a:effectLst/>
                        <a:latin typeface="Calibri" panose="020F0502020204030204" pitchFamily="34" charset="0"/>
                      </a:endParaRPr>
                    </a:p>
                  </a:txBody>
                  <a:tcPr marL="3226" marR="3226" marT="3226" marB="0" anchor="ctr"/>
                </a:tc>
                <a:tc>
                  <a:txBody>
                    <a:bodyPr/>
                    <a:lstStyle/>
                    <a:p>
                      <a:pPr algn="r" fontAlgn="ctr"/>
                      <a:r>
                        <a:rPr lang="fr-FR" sz="1600" u="none" strike="noStrike" dirty="0">
                          <a:effectLst/>
                        </a:rPr>
                        <a:t>350</a:t>
                      </a:r>
                      <a:endParaRPr lang="fr-FR" sz="1600" b="1" i="0" u="none" strike="noStrike" dirty="0">
                        <a:solidFill>
                          <a:srgbClr val="000000"/>
                        </a:solidFill>
                        <a:effectLst/>
                        <a:latin typeface="Calibri" panose="020F0502020204030204" pitchFamily="34" charset="0"/>
                      </a:endParaRPr>
                    </a:p>
                  </a:txBody>
                  <a:tcPr marL="3226" marR="3226" marT="3226" marB="0" anchor="ctr"/>
                </a:tc>
                <a:extLst>
                  <a:ext uri="{0D108BD9-81ED-4DB2-BD59-A6C34878D82A}">
                    <a16:rowId xmlns:a16="http://schemas.microsoft.com/office/drawing/2014/main" val="4249359690"/>
                  </a:ext>
                </a:extLst>
              </a:tr>
              <a:tr h="348909">
                <a:tc>
                  <a:txBody>
                    <a:bodyPr/>
                    <a:lstStyle/>
                    <a:p>
                      <a:pPr algn="ctr" fontAlgn="ctr"/>
                      <a:r>
                        <a:rPr lang="fr-FR" sz="1600" u="none" strike="noStrike">
                          <a:effectLst/>
                        </a:rPr>
                        <a:t>9</a:t>
                      </a:r>
                      <a:endParaRPr lang="fr-FR" sz="1600" b="0" i="0" u="none" strike="noStrike">
                        <a:solidFill>
                          <a:srgbClr val="000000"/>
                        </a:solidFill>
                        <a:effectLst/>
                        <a:latin typeface="Calibri" panose="020F0502020204030204" pitchFamily="34" charset="0"/>
                      </a:endParaRPr>
                    </a:p>
                  </a:txBody>
                  <a:tcPr marL="3226" marR="3226" marT="3226" marB="0" anchor="ctr"/>
                </a:tc>
                <a:tc>
                  <a:txBody>
                    <a:bodyPr/>
                    <a:lstStyle/>
                    <a:p>
                      <a:pPr algn="l" fontAlgn="b"/>
                      <a:r>
                        <a:rPr lang="fr-FR" sz="1600" u="none" strike="noStrike" dirty="0">
                          <a:effectLst/>
                        </a:rPr>
                        <a:t>formation sur les VSS afin que les membres du bureau des RON et éventuels membres actifs puissent savoir comment réagir face à des témoignages.</a:t>
                      </a:r>
                      <a:endParaRPr lang="fr-FR" sz="1600" b="0" i="0" u="none" strike="noStrike" dirty="0">
                        <a:solidFill>
                          <a:srgbClr val="000000"/>
                        </a:solidFill>
                        <a:effectLst/>
                        <a:latin typeface="Calibri" panose="020F0502020204030204" pitchFamily="34" charset="0"/>
                      </a:endParaRPr>
                    </a:p>
                  </a:txBody>
                  <a:tcPr marL="3226" marR="3226" marT="3226" marB="0" anchor="b"/>
                </a:tc>
                <a:tc>
                  <a:txBody>
                    <a:bodyPr/>
                    <a:lstStyle/>
                    <a:p>
                      <a:pPr algn="ctr" fontAlgn="ctr"/>
                      <a:r>
                        <a:rPr lang="fr-FR" sz="1600" u="none" strike="noStrike" dirty="0">
                          <a:effectLst/>
                        </a:rPr>
                        <a:t>RON</a:t>
                      </a:r>
                      <a:endParaRPr lang="fr-FR" sz="1600" b="0" i="0" u="none" strike="noStrike" dirty="0">
                        <a:solidFill>
                          <a:srgbClr val="000000"/>
                        </a:solidFill>
                        <a:effectLst/>
                        <a:latin typeface="Calibri" panose="020F0502020204030204" pitchFamily="34" charset="0"/>
                      </a:endParaRPr>
                    </a:p>
                  </a:txBody>
                  <a:tcPr marL="3226" marR="3226" marT="3226" marB="0" anchor="ctr"/>
                </a:tc>
                <a:tc>
                  <a:txBody>
                    <a:bodyPr/>
                    <a:lstStyle/>
                    <a:p>
                      <a:pPr algn="ctr" fontAlgn="ctr"/>
                      <a:r>
                        <a:rPr lang="fr-FR" sz="1600" u="none" strike="noStrike" dirty="0">
                          <a:effectLst/>
                        </a:rPr>
                        <a:t>2000</a:t>
                      </a:r>
                      <a:endParaRPr lang="fr-FR" sz="1600" b="0" i="0" u="none" strike="noStrike" dirty="0">
                        <a:solidFill>
                          <a:srgbClr val="000000"/>
                        </a:solidFill>
                        <a:effectLst/>
                        <a:latin typeface="Calibri" panose="020F0502020204030204" pitchFamily="34" charset="0"/>
                      </a:endParaRPr>
                    </a:p>
                  </a:txBody>
                  <a:tcPr marL="3226" marR="3226" marT="3226" marB="0" anchor="ctr"/>
                </a:tc>
                <a:tc>
                  <a:txBody>
                    <a:bodyPr/>
                    <a:lstStyle/>
                    <a:p>
                      <a:pPr algn="ctr" fontAlgn="ctr"/>
                      <a:r>
                        <a:rPr lang="fr-FR" sz="1600" u="none" strike="noStrike" dirty="0">
                          <a:effectLst/>
                        </a:rPr>
                        <a:t>562,5</a:t>
                      </a:r>
                      <a:endParaRPr lang="fr-FR" sz="1600" b="0" i="0" u="none" strike="noStrike" dirty="0">
                        <a:solidFill>
                          <a:srgbClr val="000000"/>
                        </a:solidFill>
                        <a:effectLst/>
                        <a:latin typeface="Calibri" panose="020F0502020204030204" pitchFamily="34" charset="0"/>
                      </a:endParaRPr>
                    </a:p>
                  </a:txBody>
                  <a:tcPr marL="3226" marR="3226" marT="3226" marB="0" anchor="ctr"/>
                </a:tc>
                <a:tc>
                  <a:txBody>
                    <a:bodyPr/>
                    <a:lstStyle/>
                    <a:p>
                      <a:pPr algn="r" fontAlgn="ctr"/>
                      <a:r>
                        <a:rPr lang="fr-FR" sz="1600" u="none" strike="noStrike" dirty="0">
                          <a:effectLst/>
                        </a:rPr>
                        <a:t>750</a:t>
                      </a:r>
                      <a:endParaRPr lang="fr-FR" sz="1600" b="1" i="0" u="none" strike="noStrike" dirty="0">
                        <a:solidFill>
                          <a:srgbClr val="000000"/>
                        </a:solidFill>
                        <a:effectLst/>
                        <a:latin typeface="Calibri" panose="020F0502020204030204" pitchFamily="34" charset="0"/>
                      </a:endParaRPr>
                    </a:p>
                  </a:txBody>
                  <a:tcPr marL="3226" marR="3226" marT="3226" marB="0" anchor="ctr"/>
                </a:tc>
                <a:extLst>
                  <a:ext uri="{0D108BD9-81ED-4DB2-BD59-A6C34878D82A}">
                    <a16:rowId xmlns:a16="http://schemas.microsoft.com/office/drawing/2014/main" val="2811909545"/>
                  </a:ext>
                </a:extLst>
              </a:tr>
            </a:tbl>
          </a:graphicData>
        </a:graphic>
      </p:graphicFrame>
      <p:sp>
        <p:nvSpPr>
          <p:cNvPr id="3" name="Rectangle 2">
            <a:extLst>
              <a:ext uri="{FF2B5EF4-FFF2-40B4-BE49-F238E27FC236}">
                <a16:creationId xmlns:a16="http://schemas.microsoft.com/office/drawing/2014/main" id="{95AAC37C-47A2-4022-8882-5388F0024C32}"/>
              </a:ext>
            </a:extLst>
          </p:cNvPr>
          <p:cNvSpPr/>
          <p:nvPr/>
        </p:nvSpPr>
        <p:spPr>
          <a:xfrm>
            <a:off x="2582637" y="236002"/>
            <a:ext cx="8771163" cy="707886"/>
          </a:xfrm>
          <a:prstGeom prst="rect">
            <a:avLst/>
          </a:prstGeom>
        </p:spPr>
        <p:txBody>
          <a:bodyPr wrap="square">
            <a:spAutoFit/>
          </a:bodyPr>
          <a:lstStyle/>
          <a:p>
            <a:pPr fontAlgn="ctr"/>
            <a:r>
              <a:rPr lang="fr-FR" sz="2000" dirty="0"/>
              <a:t>Actions soutenues pour l’année universitaire 2023-2024. Les dépenses de fonctionnement sont éligibles entre le 1</a:t>
            </a:r>
            <a:r>
              <a:rPr lang="fr-FR" sz="2000" baseline="30000" dirty="0"/>
              <a:t>er</a:t>
            </a:r>
            <a:r>
              <a:rPr lang="fr-FR" sz="2000" dirty="0"/>
              <a:t> juin 2023 et le 31 décembre 2024</a:t>
            </a:r>
            <a:r>
              <a:rPr lang="fr-FR" sz="800" dirty="0"/>
              <a:t>.</a:t>
            </a:r>
            <a:endParaRPr lang="fr-FR" sz="800" dirty="0">
              <a:solidFill>
                <a:srgbClr val="000000"/>
              </a:solidFill>
              <a:latin typeface="Calibri" panose="020F0502020204030204" pitchFamily="34" charset="0"/>
            </a:endParaRPr>
          </a:p>
        </p:txBody>
      </p:sp>
      <p:sp>
        <p:nvSpPr>
          <p:cNvPr id="8" name="Titre 1">
            <a:extLst>
              <a:ext uri="{FF2B5EF4-FFF2-40B4-BE49-F238E27FC236}">
                <a16:creationId xmlns:a16="http://schemas.microsoft.com/office/drawing/2014/main" id="{307A1029-9FFA-424C-901D-CC0B1CC3417B}"/>
              </a:ext>
            </a:extLst>
          </p:cNvPr>
          <p:cNvSpPr>
            <a:spLocks noGrp="1"/>
          </p:cNvSpPr>
          <p:nvPr>
            <p:ph type="title"/>
          </p:nvPr>
        </p:nvSpPr>
        <p:spPr>
          <a:xfrm>
            <a:off x="225880" y="263369"/>
            <a:ext cx="2247900" cy="569233"/>
          </a:xfrm>
        </p:spPr>
        <p:txBody>
          <a:bodyPr>
            <a:normAutofit fontScale="90000"/>
          </a:bodyPr>
          <a:lstStyle/>
          <a:p>
            <a:r>
              <a:rPr lang="fr-FR" sz="2000" dirty="0"/>
              <a:t>SIAE : Subvention 2023</a:t>
            </a:r>
          </a:p>
        </p:txBody>
      </p:sp>
    </p:spTree>
    <p:extLst>
      <p:ext uri="{BB962C8B-B14F-4D97-AF65-F5344CB8AC3E}">
        <p14:creationId xmlns:p14="http://schemas.microsoft.com/office/powerpoint/2010/main" val="3161937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a:extLst>
              <a:ext uri="{FF2B5EF4-FFF2-40B4-BE49-F238E27FC236}">
                <a16:creationId xmlns:a16="http://schemas.microsoft.com/office/drawing/2014/main" id="{CFD19C56-F36D-4DD5-8CC1-3A71B7562DAB}"/>
              </a:ext>
            </a:extLst>
          </p:cNvPr>
          <p:cNvSpPr>
            <a:spLocks noGrp="1"/>
          </p:cNvSpPr>
          <p:nvPr>
            <p:ph type="dt" sz="half" idx="10"/>
          </p:nvPr>
        </p:nvSpPr>
        <p:spPr/>
        <p:txBody>
          <a:bodyPr/>
          <a:lstStyle/>
          <a:p>
            <a:fld id="{91DD9282-A15A-E541-BACD-BAD8BE012FF9}" type="datetime1">
              <a:rPr lang="fr-FR" smtClean="0"/>
              <a:t>31/01/2024</a:t>
            </a:fld>
            <a:endParaRPr lang="fr-FR"/>
          </a:p>
        </p:txBody>
      </p:sp>
      <p:sp>
        <p:nvSpPr>
          <p:cNvPr id="5" name="Espace réservé du pied de page 4">
            <a:extLst>
              <a:ext uri="{FF2B5EF4-FFF2-40B4-BE49-F238E27FC236}">
                <a16:creationId xmlns:a16="http://schemas.microsoft.com/office/drawing/2014/main" id="{F890F627-2A16-4986-A494-559D18E8AFFE}"/>
              </a:ext>
            </a:extLst>
          </p:cNvPr>
          <p:cNvSpPr>
            <a:spLocks noGrp="1"/>
          </p:cNvSpPr>
          <p:nvPr>
            <p:ph type="ftr" sz="quarter" idx="11"/>
          </p:nvPr>
        </p:nvSpPr>
        <p:spPr/>
        <p:txBody>
          <a:bodyPr/>
          <a:lstStyle/>
          <a:p>
            <a:r>
              <a:rPr lang="fr-FR"/>
              <a:t>L'Institut Agro Dijon - Présentation</a:t>
            </a:r>
            <a:endParaRPr lang="fr-FR" dirty="0"/>
          </a:p>
        </p:txBody>
      </p:sp>
      <p:sp>
        <p:nvSpPr>
          <p:cNvPr id="6" name="Espace réservé du numéro de diapositive 5">
            <a:extLst>
              <a:ext uri="{FF2B5EF4-FFF2-40B4-BE49-F238E27FC236}">
                <a16:creationId xmlns:a16="http://schemas.microsoft.com/office/drawing/2014/main" id="{2D392249-AD43-48A4-9396-849437DD2D0D}"/>
              </a:ext>
            </a:extLst>
          </p:cNvPr>
          <p:cNvSpPr>
            <a:spLocks noGrp="1"/>
          </p:cNvSpPr>
          <p:nvPr>
            <p:ph type="sldNum" sz="quarter" idx="12"/>
          </p:nvPr>
        </p:nvSpPr>
        <p:spPr/>
        <p:txBody>
          <a:bodyPr/>
          <a:lstStyle/>
          <a:p>
            <a:fld id="{E43F4A00-CEAE-5648-85CC-DAB34D7CE8D6}" type="slidenum">
              <a:rPr lang="fr-FR" smtClean="0"/>
              <a:pPr/>
              <a:t>18</a:t>
            </a:fld>
            <a:endParaRPr lang="fr-FR"/>
          </a:p>
        </p:txBody>
      </p:sp>
      <p:graphicFrame>
        <p:nvGraphicFramePr>
          <p:cNvPr id="2" name="Tableau 1">
            <a:extLst>
              <a:ext uri="{FF2B5EF4-FFF2-40B4-BE49-F238E27FC236}">
                <a16:creationId xmlns:a16="http://schemas.microsoft.com/office/drawing/2014/main" id="{06AF17F6-DBAC-47F6-BB89-EFE0909FC372}"/>
              </a:ext>
            </a:extLst>
          </p:cNvPr>
          <p:cNvGraphicFramePr>
            <a:graphicFrameLocks noGrp="1"/>
          </p:cNvGraphicFramePr>
          <p:nvPr>
            <p:extLst>
              <p:ext uri="{D42A27DB-BD31-4B8C-83A1-F6EECF244321}">
                <p14:modId xmlns:p14="http://schemas.microsoft.com/office/powerpoint/2010/main" val="2835464458"/>
              </p:ext>
            </p:extLst>
          </p:nvPr>
        </p:nvGraphicFramePr>
        <p:xfrm>
          <a:off x="302079" y="1131886"/>
          <a:ext cx="11429999" cy="4222838"/>
        </p:xfrm>
        <a:graphic>
          <a:graphicData uri="http://schemas.openxmlformats.org/drawingml/2006/table">
            <a:tbl>
              <a:tblPr>
                <a:tableStyleId>{5C22544A-7EE6-4342-B048-85BDC9FD1C3A}</a:tableStyleId>
              </a:tblPr>
              <a:tblGrid>
                <a:gridCol w="713337">
                  <a:extLst>
                    <a:ext uri="{9D8B030D-6E8A-4147-A177-3AD203B41FA5}">
                      <a16:colId xmlns:a16="http://schemas.microsoft.com/office/drawing/2014/main" val="2296109156"/>
                    </a:ext>
                  </a:extLst>
                </a:gridCol>
                <a:gridCol w="5043134">
                  <a:extLst>
                    <a:ext uri="{9D8B030D-6E8A-4147-A177-3AD203B41FA5}">
                      <a16:colId xmlns:a16="http://schemas.microsoft.com/office/drawing/2014/main" val="4279632086"/>
                    </a:ext>
                  </a:extLst>
                </a:gridCol>
                <a:gridCol w="1526069">
                  <a:extLst>
                    <a:ext uri="{9D8B030D-6E8A-4147-A177-3AD203B41FA5}">
                      <a16:colId xmlns:a16="http://schemas.microsoft.com/office/drawing/2014/main" val="4286855096"/>
                    </a:ext>
                  </a:extLst>
                </a:gridCol>
                <a:gridCol w="182624">
                  <a:extLst>
                    <a:ext uri="{9D8B030D-6E8A-4147-A177-3AD203B41FA5}">
                      <a16:colId xmlns:a16="http://schemas.microsoft.com/office/drawing/2014/main" val="51206837"/>
                    </a:ext>
                  </a:extLst>
                </a:gridCol>
                <a:gridCol w="1025693">
                  <a:extLst>
                    <a:ext uri="{9D8B030D-6E8A-4147-A177-3AD203B41FA5}">
                      <a16:colId xmlns:a16="http://schemas.microsoft.com/office/drawing/2014/main" val="986207042"/>
                    </a:ext>
                  </a:extLst>
                </a:gridCol>
                <a:gridCol w="235091">
                  <a:extLst>
                    <a:ext uri="{9D8B030D-6E8A-4147-A177-3AD203B41FA5}">
                      <a16:colId xmlns:a16="http://schemas.microsoft.com/office/drawing/2014/main" val="459376570"/>
                    </a:ext>
                  </a:extLst>
                </a:gridCol>
                <a:gridCol w="1393498">
                  <a:extLst>
                    <a:ext uri="{9D8B030D-6E8A-4147-A177-3AD203B41FA5}">
                      <a16:colId xmlns:a16="http://schemas.microsoft.com/office/drawing/2014/main" val="758932817"/>
                    </a:ext>
                  </a:extLst>
                </a:gridCol>
                <a:gridCol w="1310553">
                  <a:extLst>
                    <a:ext uri="{9D8B030D-6E8A-4147-A177-3AD203B41FA5}">
                      <a16:colId xmlns:a16="http://schemas.microsoft.com/office/drawing/2014/main" val="61807377"/>
                    </a:ext>
                  </a:extLst>
                </a:gridCol>
              </a:tblGrid>
              <a:tr h="494025">
                <a:tc>
                  <a:txBody>
                    <a:bodyPr/>
                    <a:lstStyle/>
                    <a:p>
                      <a:pPr algn="ctr" fontAlgn="ctr"/>
                      <a:endParaRPr lang="fr-FR" sz="1600" b="0" i="0" u="none" strike="noStrike" dirty="0">
                        <a:solidFill>
                          <a:srgbClr val="000000"/>
                        </a:solidFill>
                        <a:effectLst/>
                        <a:latin typeface="Calibri" panose="020F0502020204030204" pitchFamily="34" charset="0"/>
                      </a:endParaRPr>
                    </a:p>
                  </a:txBody>
                  <a:tcPr marL="3226" marR="3226" marT="3226" marB="0" anchor="ctr">
                    <a:solidFill>
                      <a:srgbClr val="F8AC00"/>
                    </a:solidFill>
                  </a:tcPr>
                </a:tc>
                <a:tc>
                  <a:txBody>
                    <a:bodyPr/>
                    <a:lstStyle/>
                    <a:p>
                      <a:pPr algn="ctr" fontAlgn="ctr"/>
                      <a:r>
                        <a:rPr lang="fr-FR" sz="1600" u="none" strike="noStrike" dirty="0">
                          <a:effectLst/>
                        </a:rPr>
                        <a:t>Projet d'action</a:t>
                      </a:r>
                      <a:endParaRPr lang="fr-FR" sz="1600" b="1" i="0" u="none" strike="noStrike" dirty="0">
                        <a:solidFill>
                          <a:srgbClr val="000000"/>
                        </a:solidFill>
                        <a:effectLst/>
                        <a:latin typeface="Calibri" panose="020F0502020204030204" pitchFamily="34" charset="0"/>
                      </a:endParaRPr>
                    </a:p>
                  </a:txBody>
                  <a:tcPr marL="3226" marR="3226" marT="3226" marB="0" anchor="ctr">
                    <a:solidFill>
                      <a:srgbClr val="F8AC00"/>
                    </a:solidFill>
                  </a:tcPr>
                </a:tc>
                <a:tc>
                  <a:txBody>
                    <a:bodyPr/>
                    <a:lstStyle/>
                    <a:p>
                      <a:pPr algn="ctr" fontAlgn="ctr"/>
                      <a:r>
                        <a:rPr lang="fr-FR" sz="1600" u="none" strike="noStrike" dirty="0">
                          <a:effectLst/>
                        </a:rPr>
                        <a:t>Association</a:t>
                      </a:r>
                      <a:endParaRPr lang="fr-FR" sz="1600" b="0" i="0" u="none" strike="noStrike" dirty="0">
                        <a:solidFill>
                          <a:srgbClr val="000000"/>
                        </a:solidFill>
                        <a:effectLst/>
                        <a:latin typeface="Calibri" panose="020F0502020204030204" pitchFamily="34" charset="0"/>
                      </a:endParaRPr>
                    </a:p>
                  </a:txBody>
                  <a:tcPr marL="3226" marR="3226" marT="3226" marB="0" anchor="ctr">
                    <a:solidFill>
                      <a:srgbClr val="F8AC00"/>
                    </a:solidFill>
                  </a:tcPr>
                </a:tc>
                <a:tc gridSpan="2">
                  <a:txBody>
                    <a:bodyPr/>
                    <a:lstStyle/>
                    <a:p>
                      <a:pPr algn="ctr" fontAlgn="ctr"/>
                      <a:r>
                        <a:rPr lang="fr-FR" sz="1600" u="none" strike="noStrike" dirty="0">
                          <a:effectLst/>
                        </a:rPr>
                        <a:t>Budget total de l'action</a:t>
                      </a:r>
                      <a:endParaRPr lang="fr-FR" sz="1600" b="0" i="0" u="none" strike="noStrike" dirty="0">
                        <a:solidFill>
                          <a:srgbClr val="000000"/>
                        </a:solidFill>
                        <a:effectLst/>
                        <a:latin typeface="Calibri" panose="020F0502020204030204" pitchFamily="34" charset="0"/>
                      </a:endParaRPr>
                    </a:p>
                  </a:txBody>
                  <a:tcPr marL="3226" marR="3226" marT="3226" marB="0" anchor="ctr">
                    <a:solidFill>
                      <a:srgbClr val="F8AC00"/>
                    </a:solidFill>
                  </a:tcPr>
                </a:tc>
                <a:tc hMerge="1">
                  <a:txBody>
                    <a:bodyPr/>
                    <a:lstStyle/>
                    <a:p>
                      <a:pPr algn="ctr" fontAlgn="ctr"/>
                      <a:r>
                        <a:rPr lang="fr-FR" sz="1600" u="none" strike="noStrike" dirty="0">
                          <a:effectLst/>
                        </a:rPr>
                        <a:t>Budget total de l'action</a:t>
                      </a:r>
                      <a:endParaRPr lang="fr-FR" sz="1600" b="1" i="0" u="none" strike="noStrike" dirty="0">
                        <a:solidFill>
                          <a:srgbClr val="000000"/>
                        </a:solidFill>
                        <a:effectLst/>
                        <a:latin typeface="Calibri" panose="020F0502020204030204" pitchFamily="34" charset="0"/>
                      </a:endParaRPr>
                    </a:p>
                  </a:txBody>
                  <a:tcPr marL="3226" marR="3226" marT="3226" marB="0" anchor="ctr">
                    <a:solidFill>
                      <a:srgbClr val="F8AC00"/>
                    </a:solidFill>
                  </a:tcPr>
                </a:tc>
                <a:tc gridSpan="2">
                  <a:txBody>
                    <a:bodyPr/>
                    <a:lstStyle/>
                    <a:p>
                      <a:pPr algn="ctr" fontAlgn="ctr"/>
                      <a:r>
                        <a:rPr lang="fr-FR" sz="1600" u="none" strike="noStrike" dirty="0">
                          <a:effectLst/>
                        </a:rPr>
                        <a:t>"Part" IAD validée en CEVE janvier 2023</a:t>
                      </a:r>
                      <a:endParaRPr lang="fr-FR" sz="1600" b="0" i="0" u="none" strike="noStrike" dirty="0">
                        <a:solidFill>
                          <a:srgbClr val="000000"/>
                        </a:solidFill>
                        <a:effectLst/>
                        <a:latin typeface="Calibri" panose="020F0502020204030204" pitchFamily="34" charset="0"/>
                      </a:endParaRPr>
                    </a:p>
                  </a:txBody>
                  <a:tcPr marL="3226" marR="3226" marT="3226" marB="0" anchor="ctr">
                    <a:solidFill>
                      <a:srgbClr val="F8AC00"/>
                    </a:solidFill>
                  </a:tcPr>
                </a:tc>
                <a:tc hMerge="1">
                  <a:txBody>
                    <a:bodyPr/>
                    <a:lstStyle/>
                    <a:p>
                      <a:pPr algn="ctr" fontAlgn="ctr"/>
                      <a:r>
                        <a:rPr lang="fr-FR" sz="1600" u="none" strike="noStrike" dirty="0">
                          <a:effectLst/>
                        </a:rPr>
                        <a:t>"Part" IAD validée en CEVE janvier 2023</a:t>
                      </a:r>
                      <a:endParaRPr lang="fr-FR" sz="1600" b="1" i="0" u="none" strike="noStrike" dirty="0">
                        <a:solidFill>
                          <a:srgbClr val="000000"/>
                        </a:solidFill>
                        <a:effectLst/>
                        <a:latin typeface="Calibri" panose="020F0502020204030204" pitchFamily="34" charset="0"/>
                      </a:endParaRPr>
                    </a:p>
                  </a:txBody>
                  <a:tcPr marL="3226" marR="3226" marT="3226" marB="0" anchor="ctr">
                    <a:solidFill>
                      <a:srgbClr val="F8AC00"/>
                    </a:solidFill>
                  </a:tcPr>
                </a:tc>
                <a:tc>
                  <a:txBody>
                    <a:bodyPr/>
                    <a:lstStyle/>
                    <a:p>
                      <a:pPr algn="ctr" fontAlgn="ctr"/>
                      <a:r>
                        <a:rPr lang="fr-FR" sz="1600" u="none" strike="noStrike" dirty="0">
                          <a:effectLst/>
                        </a:rPr>
                        <a:t>Demande de subvention CR BFC SIAE</a:t>
                      </a:r>
                      <a:endParaRPr lang="fr-FR" sz="1600" b="1" i="0" u="none" strike="noStrike" dirty="0">
                        <a:solidFill>
                          <a:srgbClr val="000000"/>
                        </a:solidFill>
                        <a:effectLst/>
                        <a:latin typeface="Calibri" panose="020F0502020204030204" pitchFamily="34" charset="0"/>
                      </a:endParaRPr>
                    </a:p>
                  </a:txBody>
                  <a:tcPr marL="3226" marR="3226" marT="3226" marB="0" anchor="ctr">
                    <a:solidFill>
                      <a:srgbClr val="F8AC00"/>
                    </a:solidFill>
                  </a:tcPr>
                </a:tc>
                <a:extLst>
                  <a:ext uri="{0D108BD9-81ED-4DB2-BD59-A6C34878D82A}">
                    <a16:rowId xmlns:a16="http://schemas.microsoft.com/office/drawing/2014/main" val="2363475872"/>
                  </a:ext>
                </a:extLst>
              </a:tr>
              <a:tr h="285912">
                <a:tc gridSpan="8">
                  <a:txBody>
                    <a:bodyPr/>
                    <a:lstStyle/>
                    <a:p>
                      <a:pPr algn="ctr" fontAlgn="ctr"/>
                      <a:r>
                        <a:rPr lang="fr-FR" sz="1600" u="none" strike="noStrike" dirty="0">
                          <a:effectLst/>
                        </a:rPr>
                        <a:t>Thématique «  Représenter l’école et la région et faire découvrir des activités dans les domaines sportifs  et culturels  »</a:t>
                      </a:r>
                      <a:endParaRPr lang="fr-FR" sz="1600" b="1" i="0" u="none" strike="noStrike" dirty="0">
                        <a:solidFill>
                          <a:srgbClr val="000000"/>
                        </a:solidFill>
                        <a:effectLst/>
                        <a:latin typeface="Calibri" panose="020F0502020204030204" pitchFamily="34" charset="0"/>
                      </a:endParaRPr>
                    </a:p>
                  </a:txBody>
                  <a:tcPr marL="3226" marR="3226" marT="3226" marB="0" anchor="ctr">
                    <a:solidFill>
                      <a:srgbClr val="FCE3CB"/>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288472065"/>
                  </a:ext>
                </a:extLst>
              </a:tr>
              <a:tr h="185357">
                <a:tc>
                  <a:txBody>
                    <a:bodyPr/>
                    <a:lstStyle/>
                    <a:p>
                      <a:pPr algn="ctr" fontAlgn="ctr"/>
                      <a:r>
                        <a:rPr lang="fr-FR" sz="1600" u="none" strike="noStrike">
                          <a:effectLst/>
                        </a:rPr>
                        <a:t>1</a:t>
                      </a:r>
                      <a:endParaRPr lang="fr-FR" sz="1600" b="0" i="0" u="none" strike="noStrike">
                        <a:solidFill>
                          <a:srgbClr val="000000"/>
                        </a:solidFill>
                        <a:effectLst/>
                        <a:latin typeface="Calibri" panose="020F0502020204030204" pitchFamily="34" charset="0"/>
                      </a:endParaRPr>
                    </a:p>
                  </a:txBody>
                  <a:tcPr marL="3226" marR="3226" marT="3226" marB="0" anchor="ctr"/>
                </a:tc>
                <a:tc>
                  <a:txBody>
                    <a:bodyPr/>
                    <a:lstStyle/>
                    <a:p>
                      <a:pPr algn="l" fontAlgn="b"/>
                      <a:r>
                        <a:rPr lang="fr-FR" sz="1600" u="none" strike="noStrike">
                          <a:effectLst/>
                        </a:rPr>
                        <a:t>Concours d'éloquence</a:t>
                      </a:r>
                      <a:endParaRPr lang="fr-FR" sz="1600" b="0" i="0" u="none" strike="noStrike">
                        <a:solidFill>
                          <a:srgbClr val="000000"/>
                        </a:solidFill>
                        <a:effectLst/>
                        <a:latin typeface="Calibri" panose="020F0502020204030204" pitchFamily="34" charset="0"/>
                      </a:endParaRPr>
                    </a:p>
                  </a:txBody>
                  <a:tcPr marL="3226" marR="3226" marT="3226" marB="0" anchor="b"/>
                </a:tc>
                <a:tc gridSpan="2">
                  <a:txBody>
                    <a:bodyPr/>
                    <a:lstStyle/>
                    <a:p>
                      <a:pPr algn="ctr" fontAlgn="ctr"/>
                      <a:r>
                        <a:rPr lang="fr-FR" sz="1600" u="none" strike="noStrike" dirty="0">
                          <a:effectLst/>
                        </a:rPr>
                        <a:t>STARTAGRO</a:t>
                      </a:r>
                      <a:endParaRPr lang="fr-FR" sz="1600" b="0" i="0" u="none" strike="noStrike" dirty="0">
                        <a:solidFill>
                          <a:srgbClr val="000000"/>
                        </a:solidFill>
                        <a:effectLst/>
                        <a:latin typeface="Calibri" panose="020F0502020204030204" pitchFamily="34" charset="0"/>
                      </a:endParaRPr>
                    </a:p>
                  </a:txBody>
                  <a:tcPr marL="3226" marR="3226" marT="3226" marB="0" anchor="ctr"/>
                </a:tc>
                <a:tc hMerge="1">
                  <a:txBody>
                    <a:bodyPr/>
                    <a:lstStyle/>
                    <a:p>
                      <a:pPr algn="ctr" fontAlgn="ctr"/>
                      <a:endParaRPr lang="fr-FR" sz="1600" b="0" i="0" u="none" strike="noStrike" dirty="0">
                        <a:solidFill>
                          <a:srgbClr val="000000"/>
                        </a:solidFill>
                        <a:effectLst/>
                        <a:latin typeface="Calibri" panose="020F0502020204030204" pitchFamily="34" charset="0"/>
                      </a:endParaRPr>
                    </a:p>
                  </a:txBody>
                  <a:tcPr marL="3226" marR="3226" marT="3226" marB="0" anchor="ctr"/>
                </a:tc>
                <a:tc gridSpan="2">
                  <a:txBody>
                    <a:bodyPr/>
                    <a:lstStyle/>
                    <a:p>
                      <a:pPr algn="r" fontAlgn="ctr"/>
                      <a:r>
                        <a:rPr lang="fr-FR" sz="1600" u="none" strike="noStrike" dirty="0">
                          <a:effectLst/>
                        </a:rPr>
                        <a:t>1810</a:t>
                      </a:r>
                      <a:endParaRPr lang="fr-FR" sz="1600" b="1" i="0" u="none" strike="noStrike" dirty="0">
                        <a:solidFill>
                          <a:srgbClr val="000000"/>
                        </a:solidFill>
                        <a:effectLst/>
                        <a:latin typeface="Calibri" panose="020F0502020204030204" pitchFamily="34" charset="0"/>
                      </a:endParaRPr>
                    </a:p>
                  </a:txBody>
                  <a:tcPr marL="3226" marR="3226" marT="3226" marB="0" anchor="ctr"/>
                </a:tc>
                <a:tc hMerge="1">
                  <a:txBody>
                    <a:bodyPr/>
                    <a:lstStyle/>
                    <a:p>
                      <a:pPr algn="r" fontAlgn="ctr"/>
                      <a:endParaRPr lang="fr-FR" sz="1600" b="1" i="0" u="none" strike="noStrike" dirty="0">
                        <a:solidFill>
                          <a:srgbClr val="000000"/>
                        </a:solidFill>
                        <a:effectLst/>
                        <a:latin typeface="Calibri" panose="020F0502020204030204" pitchFamily="34" charset="0"/>
                      </a:endParaRPr>
                    </a:p>
                  </a:txBody>
                  <a:tcPr marL="3226" marR="3226" marT="3226" marB="0" anchor="ctr"/>
                </a:tc>
                <a:tc>
                  <a:txBody>
                    <a:bodyPr/>
                    <a:lstStyle/>
                    <a:p>
                      <a:pPr algn="r" fontAlgn="ctr"/>
                      <a:r>
                        <a:rPr lang="fr-FR" sz="1600" u="none" strike="noStrike" dirty="0">
                          <a:effectLst/>
                        </a:rPr>
                        <a:t>101</a:t>
                      </a:r>
                      <a:endParaRPr lang="fr-FR" sz="1600" b="0" i="0" u="none" strike="noStrike" dirty="0">
                        <a:solidFill>
                          <a:srgbClr val="000000"/>
                        </a:solidFill>
                        <a:effectLst/>
                        <a:latin typeface="Calibri" panose="020F0502020204030204" pitchFamily="34" charset="0"/>
                      </a:endParaRPr>
                    </a:p>
                  </a:txBody>
                  <a:tcPr marL="3226" marR="3226" marT="3226" marB="0" anchor="ctr"/>
                </a:tc>
                <a:tc>
                  <a:txBody>
                    <a:bodyPr/>
                    <a:lstStyle/>
                    <a:p>
                      <a:pPr algn="r" fontAlgn="ctr"/>
                      <a:r>
                        <a:rPr lang="fr-FR" sz="1600" u="none" strike="noStrike">
                          <a:effectLst/>
                        </a:rPr>
                        <a:t>905</a:t>
                      </a:r>
                      <a:endParaRPr lang="fr-FR" sz="1600" b="1" i="0" u="none" strike="noStrike">
                        <a:solidFill>
                          <a:srgbClr val="000000"/>
                        </a:solidFill>
                        <a:effectLst/>
                        <a:latin typeface="Calibri" panose="020F0502020204030204" pitchFamily="34" charset="0"/>
                      </a:endParaRPr>
                    </a:p>
                  </a:txBody>
                  <a:tcPr marL="3226" marR="3226" marT="3226" marB="0" anchor="ctr"/>
                </a:tc>
                <a:extLst>
                  <a:ext uri="{0D108BD9-81ED-4DB2-BD59-A6C34878D82A}">
                    <a16:rowId xmlns:a16="http://schemas.microsoft.com/office/drawing/2014/main" val="3464233557"/>
                  </a:ext>
                </a:extLst>
              </a:tr>
              <a:tr h="166983">
                <a:tc>
                  <a:txBody>
                    <a:bodyPr/>
                    <a:lstStyle/>
                    <a:p>
                      <a:pPr algn="ctr" fontAlgn="ctr"/>
                      <a:r>
                        <a:rPr lang="fr-FR" sz="1600" u="none" strike="noStrike">
                          <a:effectLst/>
                        </a:rPr>
                        <a:t>2</a:t>
                      </a:r>
                      <a:endParaRPr lang="fr-FR" sz="1600" b="0" i="0" u="none" strike="noStrike">
                        <a:solidFill>
                          <a:srgbClr val="000000"/>
                        </a:solidFill>
                        <a:effectLst/>
                        <a:latin typeface="Calibri" panose="020F0502020204030204" pitchFamily="34" charset="0"/>
                      </a:endParaRPr>
                    </a:p>
                  </a:txBody>
                  <a:tcPr marL="3226" marR="3226" marT="3226" marB="0" anchor="ctr"/>
                </a:tc>
                <a:tc>
                  <a:txBody>
                    <a:bodyPr/>
                    <a:lstStyle/>
                    <a:p>
                      <a:pPr algn="l" fontAlgn="b"/>
                      <a:r>
                        <a:rPr lang="fr-FR" sz="1600" u="none" strike="noStrike">
                          <a:effectLst/>
                        </a:rPr>
                        <a:t>Tournoi 4 ballons</a:t>
                      </a:r>
                      <a:endParaRPr lang="fr-FR" sz="1600" b="0" i="0" u="none" strike="noStrike">
                        <a:solidFill>
                          <a:srgbClr val="000000"/>
                        </a:solidFill>
                        <a:effectLst/>
                        <a:latin typeface="Calibri" panose="020F0502020204030204" pitchFamily="34" charset="0"/>
                      </a:endParaRPr>
                    </a:p>
                  </a:txBody>
                  <a:tcPr marL="3226" marR="3226" marT="3226" marB="0" anchor="b"/>
                </a:tc>
                <a:tc gridSpan="2">
                  <a:txBody>
                    <a:bodyPr/>
                    <a:lstStyle/>
                    <a:p>
                      <a:pPr algn="ctr" fontAlgn="ctr"/>
                      <a:r>
                        <a:rPr lang="fr-FR" sz="1600" u="none" strike="noStrike" dirty="0">
                          <a:effectLst/>
                        </a:rPr>
                        <a:t>AS</a:t>
                      </a:r>
                      <a:endParaRPr lang="fr-FR" sz="1600" b="0" i="0" u="none" strike="noStrike" dirty="0">
                        <a:solidFill>
                          <a:srgbClr val="000000"/>
                        </a:solidFill>
                        <a:effectLst/>
                        <a:latin typeface="Calibri" panose="020F0502020204030204" pitchFamily="34" charset="0"/>
                      </a:endParaRPr>
                    </a:p>
                  </a:txBody>
                  <a:tcPr marL="3226" marR="3226" marT="3226" marB="0" anchor="ctr"/>
                </a:tc>
                <a:tc hMerge="1">
                  <a:txBody>
                    <a:bodyPr/>
                    <a:lstStyle/>
                    <a:p>
                      <a:pPr algn="ctr" fontAlgn="ctr"/>
                      <a:endParaRPr lang="fr-FR" sz="1600" b="0" i="0" u="none" strike="noStrike" dirty="0">
                        <a:solidFill>
                          <a:srgbClr val="000000"/>
                        </a:solidFill>
                        <a:effectLst/>
                        <a:latin typeface="Calibri" panose="020F0502020204030204" pitchFamily="34" charset="0"/>
                      </a:endParaRPr>
                    </a:p>
                  </a:txBody>
                  <a:tcPr marL="3226" marR="3226" marT="3226" marB="0" anchor="ctr"/>
                </a:tc>
                <a:tc gridSpan="2">
                  <a:txBody>
                    <a:bodyPr/>
                    <a:lstStyle/>
                    <a:p>
                      <a:pPr algn="r" fontAlgn="ctr"/>
                      <a:r>
                        <a:rPr lang="fr-FR" sz="1600" u="none" strike="noStrike" dirty="0">
                          <a:effectLst/>
                        </a:rPr>
                        <a:t>9150</a:t>
                      </a:r>
                      <a:endParaRPr lang="fr-FR" sz="1600" b="1" i="0" u="none" strike="noStrike" dirty="0">
                        <a:solidFill>
                          <a:srgbClr val="000000"/>
                        </a:solidFill>
                        <a:effectLst/>
                        <a:latin typeface="Calibri" panose="020F0502020204030204" pitchFamily="34" charset="0"/>
                      </a:endParaRPr>
                    </a:p>
                  </a:txBody>
                  <a:tcPr marL="3226" marR="3226" marT="3226" marB="0" anchor="ctr"/>
                </a:tc>
                <a:tc hMerge="1">
                  <a:txBody>
                    <a:bodyPr/>
                    <a:lstStyle/>
                    <a:p>
                      <a:pPr algn="r" fontAlgn="ctr"/>
                      <a:endParaRPr lang="fr-FR" sz="1600" b="1" i="0" u="none" strike="noStrike" dirty="0">
                        <a:solidFill>
                          <a:srgbClr val="000000"/>
                        </a:solidFill>
                        <a:effectLst/>
                        <a:latin typeface="Calibri" panose="020F0502020204030204" pitchFamily="34" charset="0"/>
                      </a:endParaRPr>
                    </a:p>
                  </a:txBody>
                  <a:tcPr marL="3226" marR="3226" marT="3226" marB="0" anchor="ctr"/>
                </a:tc>
                <a:tc>
                  <a:txBody>
                    <a:bodyPr/>
                    <a:lstStyle/>
                    <a:p>
                      <a:pPr algn="r" fontAlgn="ctr"/>
                      <a:r>
                        <a:rPr lang="fr-FR" sz="1600" u="none" strike="noStrike" dirty="0">
                          <a:effectLst/>
                        </a:rPr>
                        <a:t>2100</a:t>
                      </a:r>
                      <a:endParaRPr lang="fr-FR" sz="1600" b="0" i="0" u="none" strike="noStrike" dirty="0">
                        <a:solidFill>
                          <a:srgbClr val="000000"/>
                        </a:solidFill>
                        <a:effectLst/>
                        <a:latin typeface="Calibri" panose="020F0502020204030204" pitchFamily="34" charset="0"/>
                      </a:endParaRPr>
                    </a:p>
                  </a:txBody>
                  <a:tcPr marL="3226" marR="3226" marT="3226" marB="0" anchor="ctr"/>
                </a:tc>
                <a:tc>
                  <a:txBody>
                    <a:bodyPr/>
                    <a:lstStyle/>
                    <a:p>
                      <a:pPr algn="r" fontAlgn="ctr"/>
                      <a:r>
                        <a:rPr lang="fr-FR" sz="1600" u="none" strike="noStrike" dirty="0">
                          <a:effectLst/>
                        </a:rPr>
                        <a:t>3200 (2875 accordé)</a:t>
                      </a:r>
                      <a:endParaRPr lang="fr-FR" sz="1600" b="1" i="0" u="none" strike="noStrike" dirty="0">
                        <a:solidFill>
                          <a:srgbClr val="000000"/>
                        </a:solidFill>
                        <a:effectLst/>
                        <a:latin typeface="Calibri" panose="020F0502020204030204" pitchFamily="34" charset="0"/>
                      </a:endParaRPr>
                    </a:p>
                  </a:txBody>
                  <a:tcPr marL="3226" marR="3226" marT="3226" marB="0" anchor="ctr"/>
                </a:tc>
                <a:extLst>
                  <a:ext uri="{0D108BD9-81ED-4DB2-BD59-A6C34878D82A}">
                    <a16:rowId xmlns:a16="http://schemas.microsoft.com/office/drawing/2014/main" val="4002793668"/>
                  </a:ext>
                </a:extLst>
              </a:tr>
              <a:tr h="169608">
                <a:tc>
                  <a:txBody>
                    <a:bodyPr/>
                    <a:lstStyle/>
                    <a:p>
                      <a:pPr algn="ctr" fontAlgn="ctr"/>
                      <a:r>
                        <a:rPr lang="fr-FR" sz="1600" u="none" strike="noStrike" dirty="0">
                          <a:effectLst/>
                        </a:rPr>
                        <a:t>3</a:t>
                      </a:r>
                      <a:endParaRPr lang="fr-FR" sz="1600" b="0" i="0" u="none" strike="noStrike" dirty="0">
                        <a:solidFill>
                          <a:srgbClr val="000000"/>
                        </a:solidFill>
                        <a:effectLst/>
                        <a:latin typeface="Calibri" panose="020F0502020204030204" pitchFamily="34" charset="0"/>
                      </a:endParaRPr>
                    </a:p>
                  </a:txBody>
                  <a:tcPr marL="3226" marR="3226" marT="3226" marB="0" anchor="ctr"/>
                </a:tc>
                <a:tc>
                  <a:txBody>
                    <a:bodyPr/>
                    <a:lstStyle/>
                    <a:p>
                      <a:pPr algn="l" fontAlgn="b"/>
                      <a:r>
                        <a:rPr lang="fr-FR" sz="1600" u="none" strike="noStrike">
                          <a:effectLst/>
                        </a:rPr>
                        <a:t>Agro Jump</a:t>
                      </a:r>
                      <a:endParaRPr lang="fr-FR" sz="1600" b="0" i="0" u="none" strike="noStrike">
                        <a:solidFill>
                          <a:srgbClr val="000000"/>
                        </a:solidFill>
                        <a:effectLst/>
                        <a:latin typeface="Calibri" panose="020F0502020204030204" pitchFamily="34" charset="0"/>
                      </a:endParaRPr>
                    </a:p>
                  </a:txBody>
                  <a:tcPr marL="3226" marR="3226" marT="3226" marB="0" anchor="b"/>
                </a:tc>
                <a:tc gridSpan="2">
                  <a:txBody>
                    <a:bodyPr/>
                    <a:lstStyle/>
                    <a:p>
                      <a:pPr algn="ctr" fontAlgn="ctr"/>
                      <a:r>
                        <a:rPr lang="fr-FR" sz="1600" u="none" strike="noStrike">
                          <a:effectLst/>
                        </a:rPr>
                        <a:t>ACAD</a:t>
                      </a:r>
                      <a:endParaRPr lang="fr-FR" sz="1600" b="0" i="0" u="none" strike="noStrike">
                        <a:solidFill>
                          <a:srgbClr val="000000"/>
                        </a:solidFill>
                        <a:effectLst/>
                        <a:latin typeface="Calibri" panose="020F0502020204030204" pitchFamily="34" charset="0"/>
                      </a:endParaRPr>
                    </a:p>
                  </a:txBody>
                  <a:tcPr marL="3226" marR="3226" marT="3226" marB="0" anchor="ctr"/>
                </a:tc>
                <a:tc hMerge="1">
                  <a:txBody>
                    <a:bodyPr/>
                    <a:lstStyle/>
                    <a:p>
                      <a:pPr algn="ctr" fontAlgn="ctr"/>
                      <a:endParaRPr lang="fr-FR" sz="1600" b="0" i="0" u="none" strike="noStrike">
                        <a:solidFill>
                          <a:srgbClr val="000000"/>
                        </a:solidFill>
                        <a:effectLst/>
                        <a:latin typeface="Calibri" panose="020F0502020204030204" pitchFamily="34" charset="0"/>
                      </a:endParaRPr>
                    </a:p>
                  </a:txBody>
                  <a:tcPr marL="3226" marR="3226" marT="3226" marB="0" anchor="ctr"/>
                </a:tc>
                <a:tc gridSpan="2">
                  <a:txBody>
                    <a:bodyPr/>
                    <a:lstStyle/>
                    <a:p>
                      <a:pPr algn="r" fontAlgn="ctr"/>
                      <a:r>
                        <a:rPr lang="fr-FR" sz="1600" u="none" strike="noStrike" dirty="0">
                          <a:effectLst/>
                        </a:rPr>
                        <a:t>3540</a:t>
                      </a:r>
                      <a:endParaRPr lang="fr-FR" sz="1600" b="1" i="0" u="none" strike="noStrike" dirty="0">
                        <a:solidFill>
                          <a:srgbClr val="000000"/>
                        </a:solidFill>
                        <a:effectLst/>
                        <a:latin typeface="Calibri" panose="020F0502020204030204" pitchFamily="34" charset="0"/>
                      </a:endParaRPr>
                    </a:p>
                  </a:txBody>
                  <a:tcPr marL="3226" marR="3226" marT="3226" marB="0" anchor="ctr"/>
                </a:tc>
                <a:tc hMerge="1">
                  <a:txBody>
                    <a:bodyPr/>
                    <a:lstStyle/>
                    <a:p>
                      <a:pPr algn="r" fontAlgn="ctr"/>
                      <a:endParaRPr lang="fr-FR" sz="1600" b="1" i="0" u="none" strike="noStrike" dirty="0">
                        <a:solidFill>
                          <a:srgbClr val="000000"/>
                        </a:solidFill>
                        <a:effectLst/>
                        <a:latin typeface="Calibri" panose="020F0502020204030204" pitchFamily="34" charset="0"/>
                      </a:endParaRPr>
                    </a:p>
                  </a:txBody>
                  <a:tcPr marL="3226" marR="3226" marT="3226" marB="0" anchor="ctr"/>
                </a:tc>
                <a:tc>
                  <a:txBody>
                    <a:bodyPr/>
                    <a:lstStyle/>
                    <a:p>
                      <a:pPr algn="r" fontAlgn="ctr"/>
                      <a:r>
                        <a:rPr lang="fr-FR" sz="1600" u="none" strike="noStrike" dirty="0">
                          <a:effectLst/>
                        </a:rPr>
                        <a:t>600</a:t>
                      </a:r>
                      <a:endParaRPr lang="fr-FR" sz="1600" b="0" i="0" u="none" strike="noStrike" dirty="0">
                        <a:solidFill>
                          <a:srgbClr val="000000"/>
                        </a:solidFill>
                        <a:effectLst/>
                        <a:latin typeface="Calibri" panose="020F0502020204030204" pitchFamily="34" charset="0"/>
                      </a:endParaRPr>
                    </a:p>
                  </a:txBody>
                  <a:tcPr marL="3226" marR="3226" marT="3226" marB="0" anchor="ctr"/>
                </a:tc>
                <a:tc>
                  <a:txBody>
                    <a:bodyPr/>
                    <a:lstStyle/>
                    <a:p>
                      <a:pPr algn="r" fontAlgn="ctr"/>
                      <a:r>
                        <a:rPr lang="fr-FR" sz="1600" u="none" strike="noStrike" dirty="0">
                          <a:effectLst/>
                        </a:rPr>
                        <a:t>1000</a:t>
                      </a:r>
                      <a:endParaRPr lang="fr-FR" sz="1600" b="1" i="0" u="none" strike="noStrike" dirty="0">
                        <a:solidFill>
                          <a:srgbClr val="000000"/>
                        </a:solidFill>
                        <a:effectLst/>
                        <a:latin typeface="Calibri" panose="020F0502020204030204" pitchFamily="34" charset="0"/>
                      </a:endParaRPr>
                    </a:p>
                  </a:txBody>
                  <a:tcPr marL="3226" marR="3226" marT="3226" marB="0" anchor="ctr"/>
                </a:tc>
                <a:extLst>
                  <a:ext uri="{0D108BD9-81ED-4DB2-BD59-A6C34878D82A}">
                    <a16:rowId xmlns:a16="http://schemas.microsoft.com/office/drawing/2014/main" val="4105589133"/>
                  </a:ext>
                </a:extLst>
              </a:tr>
              <a:tr h="166983">
                <a:tc>
                  <a:txBody>
                    <a:bodyPr/>
                    <a:lstStyle/>
                    <a:p>
                      <a:pPr algn="ctr" fontAlgn="ctr"/>
                      <a:r>
                        <a:rPr lang="fr-FR" sz="1600" u="none" strike="noStrike">
                          <a:effectLst/>
                        </a:rPr>
                        <a:t>4</a:t>
                      </a:r>
                      <a:endParaRPr lang="fr-FR" sz="1600" b="0" i="0" u="none" strike="noStrike">
                        <a:solidFill>
                          <a:srgbClr val="000000"/>
                        </a:solidFill>
                        <a:effectLst/>
                        <a:latin typeface="Calibri" panose="020F0502020204030204" pitchFamily="34" charset="0"/>
                      </a:endParaRPr>
                    </a:p>
                  </a:txBody>
                  <a:tcPr marL="3226" marR="3226" marT="3226" marB="0" anchor="ctr"/>
                </a:tc>
                <a:tc>
                  <a:txBody>
                    <a:bodyPr/>
                    <a:lstStyle/>
                    <a:p>
                      <a:pPr algn="l" fontAlgn="b"/>
                      <a:r>
                        <a:rPr lang="fr-FR" sz="1600" u="none" strike="noStrike">
                          <a:effectLst/>
                        </a:rPr>
                        <a:t>Ovalies</a:t>
                      </a:r>
                      <a:endParaRPr lang="fr-FR" sz="1600" b="0" i="0" u="none" strike="noStrike">
                        <a:solidFill>
                          <a:srgbClr val="000000"/>
                        </a:solidFill>
                        <a:effectLst/>
                        <a:latin typeface="Calibri" panose="020F0502020204030204" pitchFamily="34" charset="0"/>
                      </a:endParaRPr>
                    </a:p>
                  </a:txBody>
                  <a:tcPr marL="3226" marR="3226" marT="3226" marB="0" anchor="b"/>
                </a:tc>
                <a:tc gridSpan="2">
                  <a:txBody>
                    <a:bodyPr/>
                    <a:lstStyle/>
                    <a:p>
                      <a:pPr algn="ctr" fontAlgn="ctr"/>
                      <a:r>
                        <a:rPr lang="fr-FR" sz="1600" u="none" strike="noStrike">
                          <a:effectLst/>
                        </a:rPr>
                        <a:t>AS</a:t>
                      </a:r>
                      <a:endParaRPr lang="fr-FR" sz="1600" b="0" i="0" u="none" strike="noStrike">
                        <a:solidFill>
                          <a:srgbClr val="000000"/>
                        </a:solidFill>
                        <a:effectLst/>
                        <a:latin typeface="Calibri" panose="020F0502020204030204" pitchFamily="34" charset="0"/>
                      </a:endParaRPr>
                    </a:p>
                  </a:txBody>
                  <a:tcPr marL="3226" marR="3226" marT="3226" marB="0" anchor="ctr"/>
                </a:tc>
                <a:tc hMerge="1">
                  <a:txBody>
                    <a:bodyPr/>
                    <a:lstStyle/>
                    <a:p>
                      <a:pPr algn="ctr" fontAlgn="ctr"/>
                      <a:endParaRPr lang="fr-FR" sz="1600" b="0" i="0" u="none" strike="noStrike">
                        <a:solidFill>
                          <a:srgbClr val="000000"/>
                        </a:solidFill>
                        <a:effectLst/>
                        <a:latin typeface="Calibri" panose="020F0502020204030204" pitchFamily="34" charset="0"/>
                      </a:endParaRPr>
                    </a:p>
                  </a:txBody>
                  <a:tcPr marL="3226" marR="3226" marT="3226" marB="0" anchor="ctr"/>
                </a:tc>
                <a:tc gridSpan="2">
                  <a:txBody>
                    <a:bodyPr/>
                    <a:lstStyle/>
                    <a:p>
                      <a:pPr algn="r" fontAlgn="ctr"/>
                      <a:r>
                        <a:rPr lang="fr-FR" sz="1600" u="none" strike="noStrike">
                          <a:effectLst/>
                        </a:rPr>
                        <a:t>8650</a:t>
                      </a:r>
                      <a:endParaRPr lang="fr-FR" sz="1600" b="1" i="0" u="none" strike="noStrike">
                        <a:solidFill>
                          <a:srgbClr val="000000"/>
                        </a:solidFill>
                        <a:effectLst/>
                        <a:latin typeface="Calibri" panose="020F0502020204030204" pitchFamily="34" charset="0"/>
                      </a:endParaRPr>
                    </a:p>
                  </a:txBody>
                  <a:tcPr marL="3226" marR="3226" marT="3226" marB="0" anchor="ctr"/>
                </a:tc>
                <a:tc hMerge="1">
                  <a:txBody>
                    <a:bodyPr/>
                    <a:lstStyle/>
                    <a:p>
                      <a:pPr algn="r" fontAlgn="ctr"/>
                      <a:endParaRPr lang="fr-FR" sz="1600" b="1" i="0" u="none" strike="noStrike">
                        <a:solidFill>
                          <a:srgbClr val="000000"/>
                        </a:solidFill>
                        <a:effectLst/>
                        <a:latin typeface="Calibri" panose="020F0502020204030204" pitchFamily="34" charset="0"/>
                      </a:endParaRPr>
                    </a:p>
                  </a:txBody>
                  <a:tcPr marL="3226" marR="3226" marT="3226" marB="0" anchor="ctr"/>
                </a:tc>
                <a:tc>
                  <a:txBody>
                    <a:bodyPr/>
                    <a:lstStyle/>
                    <a:p>
                      <a:pPr algn="r" fontAlgn="ctr"/>
                      <a:r>
                        <a:rPr lang="fr-FR" sz="1600" u="none" strike="noStrike">
                          <a:effectLst/>
                        </a:rPr>
                        <a:t>1050</a:t>
                      </a:r>
                      <a:endParaRPr lang="fr-FR" sz="1600" b="0" i="0" u="none" strike="noStrike">
                        <a:solidFill>
                          <a:srgbClr val="000000"/>
                        </a:solidFill>
                        <a:effectLst/>
                        <a:latin typeface="Calibri" panose="020F0502020204030204" pitchFamily="34" charset="0"/>
                      </a:endParaRPr>
                    </a:p>
                  </a:txBody>
                  <a:tcPr marL="3226" marR="3226" marT="3226" marB="0" anchor="ctr"/>
                </a:tc>
                <a:tc>
                  <a:txBody>
                    <a:bodyPr/>
                    <a:lstStyle/>
                    <a:p>
                      <a:pPr algn="r" fontAlgn="ctr"/>
                      <a:r>
                        <a:rPr lang="fr-FR" sz="1600" u="none" strike="noStrike" dirty="0">
                          <a:effectLst/>
                        </a:rPr>
                        <a:t>1900</a:t>
                      </a:r>
                      <a:endParaRPr lang="fr-FR" sz="1600" b="1" i="0" u="none" strike="noStrike" dirty="0">
                        <a:solidFill>
                          <a:srgbClr val="000000"/>
                        </a:solidFill>
                        <a:effectLst/>
                        <a:latin typeface="Calibri" panose="020F0502020204030204" pitchFamily="34" charset="0"/>
                      </a:endParaRPr>
                    </a:p>
                  </a:txBody>
                  <a:tcPr marL="3226" marR="3226" marT="3226" marB="0" anchor="ctr"/>
                </a:tc>
                <a:extLst>
                  <a:ext uri="{0D108BD9-81ED-4DB2-BD59-A6C34878D82A}">
                    <a16:rowId xmlns:a16="http://schemas.microsoft.com/office/drawing/2014/main" val="3869697067"/>
                  </a:ext>
                </a:extLst>
              </a:tr>
              <a:tr h="198686">
                <a:tc gridSpan="8">
                  <a:txBody>
                    <a:bodyPr/>
                    <a:lstStyle/>
                    <a:p>
                      <a:pPr algn="ctr" fontAlgn="ctr"/>
                      <a:r>
                        <a:rPr lang="fr-FR" sz="1600" u="none" strike="noStrike" dirty="0">
                          <a:effectLst/>
                        </a:rPr>
                        <a:t>Thématique : « Un consommateur responsable entre terroir &amp; innovation » </a:t>
                      </a:r>
                      <a:endParaRPr lang="fr-FR" sz="1600" b="1" i="0" u="none" strike="noStrike" dirty="0">
                        <a:solidFill>
                          <a:srgbClr val="000000"/>
                        </a:solidFill>
                        <a:effectLst/>
                        <a:latin typeface="Calibri" panose="020F0502020204030204" pitchFamily="34" charset="0"/>
                      </a:endParaRPr>
                    </a:p>
                  </a:txBody>
                  <a:tcPr marL="3226" marR="3226" marT="3226" marB="0" anchor="ctr">
                    <a:solidFill>
                      <a:srgbClr val="FCE3CB"/>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52422282"/>
                  </a:ext>
                </a:extLst>
              </a:tr>
              <a:tr h="166983">
                <a:tc>
                  <a:txBody>
                    <a:bodyPr/>
                    <a:lstStyle/>
                    <a:p>
                      <a:pPr algn="ctr" fontAlgn="ctr"/>
                      <a:r>
                        <a:rPr lang="fr-FR" sz="1600" u="none" strike="noStrike">
                          <a:effectLst/>
                        </a:rPr>
                        <a:t>1</a:t>
                      </a:r>
                      <a:endParaRPr lang="fr-FR" sz="1600" b="0" i="0" u="none" strike="noStrike">
                        <a:solidFill>
                          <a:srgbClr val="000000"/>
                        </a:solidFill>
                        <a:effectLst/>
                        <a:latin typeface="Calibri" panose="020F0502020204030204" pitchFamily="34" charset="0"/>
                      </a:endParaRPr>
                    </a:p>
                  </a:txBody>
                  <a:tcPr marL="3226" marR="3226" marT="3226" marB="0" anchor="ctr"/>
                </a:tc>
                <a:tc>
                  <a:txBody>
                    <a:bodyPr/>
                    <a:lstStyle/>
                    <a:p>
                      <a:pPr algn="l" fontAlgn="b"/>
                      <a:r>
                        <a:rPr lang="fr-FR" sz="1600" u="none" strike="noStrike">
                          <a:effectLst/>
                        </a:rPr>
                        <a:t>Concours cuisine avec un chef</a:t>
                      </a:r>
                      <a:endParaRPr lang="fr-FR" sz="1600" b="0" i="0" u="none" strike="noStrike">
                        <a:solidFill>
                          <a:srgbClr val="000000"/>
                        </a:solidFill>
                        <a:effectLst/>
                        <a:latin typeface="Calibri" panose="020F0502020204030204" pitchFamily="34" charset="0"/>
                      </a:endParaRPr>
                    </a:p>
                  </a:txBody>
                  <a:tcPr marL="3226" marR="3226" marT="3226" marB="0" anchor="b"/>
                </a:tc>
                <a:tc gridSpan="2">
                  <a:txBody>
                    <a:bodyPr/>
                    <a:lstStyle/>
                    <a:p>
                      <a:pPr algn="l" fontAlgn="b"/>
                      <a:r>
                        <a:rPr lang="fr-FR" sz="1600" u="none" strike="noStrike">
                          <a:effectLst/>
                        </a:rPr>
                        <a:t>AGVV</a:t>
                      </a:r>
                      <a:endParaRPr lang="fr-FR" sz="1600" b="0" i="0" u="none" strike="noStrike">
                        <a:solidFill>
                          <a:srgbClr val="000000"/>
                        </a:solidFill>
                        <a:effectLst/>
                        <a:latin typeface="Calibri" panose="020F0502020204030204" pitchFamily="34" charset="0"/>
                      </a:endParaRPr>
                    </a:p>
                  </a:txBody>
                  <a:tcPr marL="3226" marR="3226" marT="3226" marB="0" anchor="b"/>
                </a:tc>
                <a:tc hMerge="1">
                  <a:txBody>
                    <a:bodyPr/>
                    <a:lstStyle/>
                    <a:p>
                      <a:pPr algn="l" fontAlgn="b"/>
                      <a:endParaRPr lang="fr-FR" sz="1600" b="0" i="0" u="none" strike="noStrike">
                        <a:solidFill>
                          <a:srgbClr val="000000"/>
                        </a:solidFill>
                        <a:effectLst/>
                        <a:latin typeface="Calibri" panose="020F0502020204030204" pitchFamily="34" charset="0"/>
                      </a:endParaRPr>
                    </a:p>
                  </a:txBody>
                  <a:tcPr marL="3226" marR="3226" marT="3226" marB="0" anchor="b"/>
                </a:tc>
                <a:tc gridSpan="2">
                  <a:txBody>
                    <a:bodyPr/>
                    <a:lstStyle/>
                    <a:p>
                      <a:pPr algn="r" fontAlgn="b"/>
                      <a:r>
                        <a:rPr lang="fr-FR" sz="1600" u="none" strike="noStrike" dirty="0">
                          <a:effectLst/>
                        </a:rPr>
                        <a:t>1800</a:t>
                      </a:r>
                      <a:endParaRPr lang="fr-FR" sz="1600" b="1" i="0" u="none" strike="noStrike" dirty="0">
                        <a:solidFill>
                          <a:srgbClr val="000000"/>
                        </a:solidFill>
                        <a:effectLst/>
                        <a:latin typeface="Calibri" panose="020F0502020204030204" pitchFamily="34" charset="0"/>
                      </a:endParaRPr>
                    </a:p>
                  </a:txBody>
                  <a:tcPr marL="3226" marR="3226" marT="3226" marB="0" anchor="b"/>
                </a:tc>
                <a:tc hMerge="1">
                  <a:txBody>
                    <a:bodyPr/>
                    <a:lstStyle/>
                    <a:p>
                      <a:pPr algn="r" fontAlgn="b"/>
                      <a:endParaRPr lang="fr-FR" sz="1600" b="1" i="0" u="none" strike="noStrike" dirty="0">
                        <a:solidFill>
                          <a:srgbClr val="000000"/>
                        </a:solidFill>
                        <a:effectLst/>
                        <a:latin typeface="Calibri" panose="020F0502020204030204" pitchFamily="34" charset="0"/>
                      </a:endParaRPr>
                    </a:p>
                  </a:txBody>
                  <a:tcPr marL="3226" marR="3226" marT="3226" marB="0" anchor="b"/>
                </a:tc>
                <a:tc>
                  <a:txBody>
                    <a:bodyPr/>
                    <a:lstStyle/>
                    <a:p>
                      <a:pPr algn="r" fontAlgn="ctr"/>
                      <a:r>
                        <a:rPr lang="fr-FR" sz="1600" u="none" strike="noStrike">
                          <a:effectLst/>
                        </a:rPr>
                        <a:t>675</a:t>
                      </a:r>
                      <a:endParaRPr lang="fr-FR" sz="1600" b="0" i="0" u="none" strike="noStrike">
                        <a:solidFill>
                          <a:srgbClr val="000000"/>
                        </a:solidFill>
                        <a:effectLst/>
                        <a:latin typeface="Calibri" panose="020F0502020204030204" pitchFamily="34" charset="0"/>
                      </a:endParaRPr>
                    </a:p>
                  </a:txBody>
                  <a:tcPr marL="3226" marR="3226" marT="3226" marB="0" anchor="ctr"/>
                </a:tc>
                <a:tc>
                  <a:txBody>
                    <a:bodyPr/>
                    <a:lstStyle/>
                    <a:p>
                      <a:pPr algn="r" fontAlgn="b"/>
                      <a:r>
                        <a:rPr lang="fr-FR" sz="1600" u="none" strike="noStrike" dirty="0">
                          <a:effectLst/>
                        </a:rPr>
                        <a:t>900 (800 accordé)</a:t>
                      </a:r>
                      <a:endParaRPr lang="fr-FR" sz="1600" b="1" i="0" u="none" strike="noStrike" dirty="0">
                        <a:solidFill>
                          <a:srgbClr val="000000"/>
                        </a:solidFill>
                        <a:effectLst/>
                        <a:latin typeface="Calibri" panose="020F0502020204030204" pitchFamily="34" charset="0"/>
                      </a:endParaRPr>
                    </a:p>
                  </a:txBody>
                  <a:tcPr marL="3226" marR="3226" marT="3226" marB="0" anchor="b"/>
                </a:tc>
                <a:extLst>
                  <a:ext uri="{0D108BD9-81ED-4DB2-BD59-A6C34878D82A}">
                    <a16:rowId xmlns:a16="http://schemas.microsoft.com/office/drawing/2014/main" val="3822208325"/>
                  </a:ext>
                </a:extLst>
              </a:tr>
              <a:tr h="166983">
                <a:tc>
                  <a:txBody>
                    <a:bodyPr/>
                    <a:lstStyle/>
                    <a:p>
                      <a:pPr algn="ctr" fontAlgn="ctr"/>
                      <a:r>
                        <a:rPr lang="fr-FR" sz="1600" u="none" strike="noStrike">
                          <a:effectLst/>
                        </a:rPr>
                        <a:t>4</a:t>
                      </a:r>
                      <a:endParaRPr lang="fr-FR" sz="1600" b="0" i="0" u="none" strike="noStrike">
                        <a:solidFill>
                          <a:srgbClr val="000000"/>
                        </a:solidFill>
                        <a:effectLst/>
                        <a:latin typeface="Calibri" panose="020F0502020204030204" pitchFamily="34" charset="0"/>
                      </a:endParaRPr>
                    </a:p>
                  </a:txBody>
                  <a:tcPr marL="3226" marR="3226" marT="3226" marB="0" anchor="ctr"/>
                </a:tc>
                <a:tc>
                  <a:txBody>
                    <a:bodyPr/>
                    <a:lstStyle/>
                    <a:p>
                      <a:pPr algn="l" fontAlgn="b"/>
                      <a:r>
                        <a:rPr lang="fr-FR" sz="1600" u="none" strike="noStrike">
                          <a:effectLst/>
                        </a:rPr>
                        <a:t>Sortie Salon Agriculture</a:t>
                      </a:r>
                      <a:endParaRPr lang="fr-FR" sz="1600" b="0" i="0" u="none" strike="noStrike">
                        <a:solidFill>
                          <a:srgbClr val="000000"/>
                        </a:solidFill>
                        <a:effectLst/>
                        <a:latin typeface="Calibri" panose="020F0502020204030204" pitchFamily="34" charset="0"/>
                      </a:endParaRPr>
                    </a:p>
                  </a:txBody>
                  <a:tcPr marL="3226" marR="3226" marT="3226" marB="0" anchor="b"/>
                </a:tc>
                <a:tc gridSpan="2">
                  <a:txBody>
                    <a:bodyPr/>
                    <a:lstStyle/>
                    <a:p>
                      <a:pPr algn="l" fontAlgn="b"/>
                      <a:r>
                        <a:rPr lang="fr-FR" sz="1600" u="none" strike="noStrike">
                          <a:effectLst/>
                        </a:rPr>
                        <a:t>AGROLOGIQUE</a:t>
                      </a:r>
                      <a:endParaRPr lang="fr-FR" sz="1600" b="0" i="0" u="none" strike="noStrike">
                        <a:solidFill>
                          <a:srgbClr val="000000"/>
                        </a:solidFill>
                        <a:effectLst/>
                        <a:latin typeface="Calibri" panose="020F0502020204030204" pitchFamily="34" charset="0"/>
                      </a:endParaRPr>
                    </a:p>
                  </a:txBody>
                  <a:tcPr marL="3226" marR="3226" marT="3226" marB="0" anchor="b"/>
                </a:tc>
                <a:tc hMerge="1">
                  <a:txBody>
                    <a:bodyPr/>
                    <a:lstStyle/>
                    <a:p>
                      <a:pPr algn="l" fontAlgn="b"/>
                      <a:endParaRPr lang="fr-FR" sz="1600" b="0" i="0" u="none" strike="noStrike">
                        <a:solidFill>
                          <a:srgbClr val="000000"/>
                        </a:solidFill>
                        <a:effectLst/>
                        <a:latin typeface="Calibri" panose="020F0502020204030204" pitchFamily="34" charset="0"/>
                      </a:endParaRPr>
                    </a:p>
                  </a:txBody>
                  <a:tcPr marL="3226" marR="3226" marT="3226" marB="0" anchor="b"/>
                </a:tc>
                <a:tc gridSpan="2">
                  <a:txBody>
                    <a:bodyPr/>
                    <a:lstStyle/>
                    <a:p>
                      <a:pPr algn="r" fontAlgn="b"/>
                      <a:r>
                        <a:rPr lang="fr-FR" sz="1600" u="none" strike="noStrike">
                          <a:effectLst/>
                        </a:rPr>
                        <a:t>3385,91</a:t>
                      </a:r>
                      <a:endParaRPr lang="fr-FR" sz="1600" b="1" i="0" u="none" strike="noStrike">
                        <a:solidFill>
                          <a:srgbClr val="000000"/>
                        </a:solidFill>
                        <a:effectLst/>
                        <a:latin typeface="Calibri" panose="020F0502020204030204" pitchFamily="34" charset="0"/>
                      </a:endParaRPr>
                    </a:p>
                  </a:txBody>
                  <a:tcPr marL="3226" marR="3226" marT="3226" marB="0" anchor="b"/>
                </a:tc>
                <a:tc hMerge="1">
                  <a:txBody>
                    <a:bodyPr/>
                    <a:lstStyle/>
                    <a:p>
                      <a:pPr algn="r" fontAlgn="b"/>
                      <a:endParaRPr lang="fr-FR" sz="1600" b="1" i="0" u="none" strike="noStrike">
                        <a:solidFill>
                          <a:srgbClr val="000000"/>
                        </a:solidFill>
                        <a:effectLst/>
                        <a:latin typeface="Calibri" panose="020F0502020204030204" pitchFamily="34" charset="0"/>
                      </a:endParaRPr>
                    </a:p>
                  </a:txBody>
                  <a:tcPr marL="3226" marR="3226" marT="3226" marB="0" anchor="b"/>
                </a:tc>
                <a:tc>
                  <a:txBody>
                    <a:bodyPr/>
                    <a:lstStyle/>
                    <a:p>
                      <a:pPr algn="r" fontAlgn="b"/>
                      <a:r>
                        <a:rPr lang="fr-FR" sz="1600" u="none" strike="noStrike">
                          <a:effectLst/>
                        </a:rPr>
                        <a:t>720</a:t>
                      </a:r>
                      <a:endParaRPr lang="fr-FR" sz="1600" b="0" i="0" u="none" strike="noStrike">
                        <a:solidFill>
                          <a:srgbClr val="000000"/>
                        </a:solidFill>
                        <a:effectLst/>
                        <a:latin typeface="Calibri" panose="020F0502020204030204" pitchFamily="34" charset="0"/>
                      </a:endParaRPr>
                    </a:p>
                  </a:txBody>
                  <a:tcPr marL="3226" marR="3226" marT="3226" marB="0" anchor="b"/>
                </a:tc>
                <a:tc>
                  <a:txBody>
                    <a:bodyPr/>
                    <a:lstStyle/>
                    <a:p>
                      <a:pPr algn="r" fontAlgn="b"/>
                      <a:r>
                        <a:rPr lang="fr-FR" sz="1600" u="none" strike="noStrike" dirty="0">
                          <a:effectLst/>
                        </a:rPr>
                        <a:t>797</a:t>
                      </a:r>
                      <a:endParaRPr lang="fr-FR" sz="1600" b="1" i="0" u="none" strike="noStrike" dirty="0">
                        <a:solidFill>
                          <a:srgbClr val="000000"/>
                        </a:solidFill>
                        <a:effectLst/>
                        <a:latin typeface="Calibri" panose="020F0502020204030204" pitchFamily="34" charset="0"/>
                      </a:endParaRPr>
                    </a:p>
                  </a:txBody>
                  <a:tcPr marL="3226" marR="3226" marT="3226" marB="0" anchor="b"/>
                </a:tc>
                <a:extLst>
                  <a:ext uri="{0D108BD9-81ED-4DB2-BD59-A6C34878D82A}">
                    <a16:rowId xmlns:a16="http://schemas.microsoft.com/office/drawing/2014/main" val="4089264890"/>
                  </a:ext>
                </a:extLst>
              </a:tr>
              <a:tr h="198686">
                <a:tc gridSpan="8">
                  <a:txBody>
                    <a:bodyPr/>
                    <a:lstStyle/>
                    <a:p>
                      <a:pPr algn="ctr" fontAlgn="ctr"/>
                      <a:r>
                        <a:rPr lang="fr-FR" sz="1600" u="none" strike="noStrike" dirty="0">
                          <a:effectLst/>
                        </a:rPr>
                        <a:t>Thématiques : « Citoyens du monde, une planète à préserver et partager »</a:t>
                      </a:r>
                      <a:endParaRPr lang="fr-FR" sz="1600" b="1" i="0" u="none" strike="noStrike" dirty="0">
                        <a:solidFill>
                          <a:srgbClr val="000000"/>
                        </a:solidFill>
                        <a:effectLst/>
                        <a:latin typeface="Calibri" panose="020F0502020204030204" pitchFamily="34" charset="0"/>
                      </a:endParaRPr>
                    </a:p>
                  </a:txBody>
                  <a:tcPr marL="3226" marR="3226" marT="3226" marB="0" anchor="ctr">
                    <a:solidFill>
                      <a:srgbClr val="FCE3CB"/>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933289370"/>
                  </a:ext>
                </a:extLst>
              </a:tr>
              <a:tr h="166983">
                <a:tc>
                  <a:txBody>
                    <a:bodyPr/>
                    <a:lstStyle/>
                    <a:p>
                      <a:pPr algn="ctr" fontAlgn="ctr"/>
                      <a:r>
                        <a:rPr lang="fr-FR" sz="1600" u="none" strike="noStrike">
                          <a:effectLst/>
                        </a:rPr>
                        <a:t>2</a:t>
                      </a:r>
                      <a:endParaRPr lang="fr-FR" sz="1600" b="0" i="0" u="none" strike="noStrike">
                        <a:solidFill>
                          <a:srgbClr val="000000"/>
                        </a:solidFill>
                        <a:effectLst/>
                        <a:latin typeface="Calibri" panose="020F0502020204030204" pitchFamily="34" charset="0"/>
                      </a:endParaRPr>
                    </a:p>
                  </a:txBody>
                  <a:tcPr marL="3226" marR="3226" marT="3226" marB="0" anchor="ctr"/>
                </a:tc>
                <a:tc>
                  <a:txBody>
                    <a:bodyPr/>
                    <a:lstStyle/>
                    <a:p>
                      <a:pPr algn="l" fontAlgn="b"/>
                      <a:r>
                        <a:rPr lang="fr-FR" sz="1600" u="none" strike="noStrike" dirty="0">
                          <a:effectLst/>
                        </a:rPr>
                        <a:t>Week end nature</a:t>
                      </a:r>
                      <a:endParaRPr lang="fr-FR" sz="1600" b="0" i="0" u="none" strike="noStrike" dirty="0">
                        <a:solidFill>
                          <a:srgbClr val="000000"/>
                        </a:solidFill>
                        <a:effectLst/>
                        <a:latin typeface="Calibri" panose="020F0502020204030204" pitchFamily="34" charset="0"/>
                      </a:endParaRPr>
                    </a:p>
                  </a:txBody>
                  <a:tcPr marL="3226" marR="3226" marT="3226" marB="0" anchor="b"/>
                </a:tc>
                <a:tc gridSpan="2">
                  <a:txBody>
                    <a:bodyPr/>
                    <a:lstStyle/>
                    <a:p>
                      <a:pPr algn="ctr" fontAlgn="ctr"/>
                      <a:r>
                        <a:rPr lang="fr-FR" sz="1600" u="none" strike="noStrike" dirty="0">
                          <a:effectLst/>
                        </a:rPr>
                        <a:t>Agrologique</a:t>
                      </a:r>
                      <a:endParaRPr lang="fr-FR" sz="1600" b="0" i="0" u="none" strike="noStrike" dirty="0">
                        <a:solidFill>
                          <a:srgbClr val="000000"/>
                        </a:solidFill>
                        <a:effectLst/>
                        <a:latin typeface="Calibri" panose="020F0502020204030204" pitchFamily="34" charset="0"/>
                      </a:endParaRPr>
                    </a:p>
                  </a:txBody>
                  <a:tcPr marL="3226" marR="3226" marT="3226" marB="0" anchor="ctr"/>
                </a:tc>
                <a:tc hMerge="1">
                  <a:txBody>
                    <a:bodyPr/>
                    <a:lstStyle/>
                    <a:p>
                      <a:pPr algn="ctr" fontAlgn="ctr"/>
                      <a:endParaRPr lang="fr-FR" sz="1600" b="0" i="0" u="none" strike="noStrike" dirty="0">
                        <a:solidFill>
                          <a:srgbClr val="000000"/>
                        </a:solidFill>
                        <a:effectLst/>
                        <a:latin typeface="Calibri" panose="020F0502020204030204" pitchFamily="34" charset="0"/>
                      </a:endParaRPr>
                    </a:p>
                  </a:txBody>
                  <a:tcPr marL="3226" marR="3226" marT="3226" marB="0" anchor="ctr"/>
                </a:tc>
                <a:tc gridSpan="2">
                  <a:txBody>
                    <a:bodyPr/>
                    <a:lstStyle/>
                    <a:p>
                      <a:pPr algn="r" fontAlgn="ctr"/>
                      <a:r>
                        <a:rPr lang="fr-FR" sz="1600" u="none" strike="noStrike" dirty="0">
                          <a:effectLst/>
                        </a:rPr>
                        <a:t>5221,8</a:t>
                      </a:r>
                      <a:endParaRPr lang="fr-FR" sz="1600" b="1" i="0" u="none" strike="noStrike" dirty="0">
                        <a:solidFill>
                          <a:srgbClr val="000000"/>
                        </a:solidFill>
                        <a:effectLst/>
                        <a:latin typeface="Calibri" panose="020F0502020204030204" pitchFamily="34" charset="0"/>
                      </a:endParaRPr>
                    </a:p>
                  </a:txBody>
                  <a:tcPr marL="3226" marR="3226" marT="3226" marB="0" anchor="ctr"/>
                </a:tc>
                <a:tc hMerge="1">
                  <a:txBody>
                    <a:bodyPr/>
                    <a:lstStyle/>
                    <a:p>
                      <a:pPr algn="r" fontAlgn="ctr"/>
                      <a:endParaRPr lang="fr-FR" sz="1600" b="1" i="0" u="none" strike="noStrike" dirty="0">
                        <a:solidFill>
                          <a:srgbClr val="000000"/>
                        </a:solidFill>
                        <a:effectLst/>
                        <a:latin typeface="Calibri" panose="020F0502020204030204" pitchFamily="34" charset="0"/>
                      </a:endParaRPr>
                    </a:p>
                  </a:txBody>
                  <a:tcPr marL="3226" marR="3226" marT="3226" marB="0" anchor="ctr"/>
                </a:tc>
                <a:tc>
                  <a:txBody>
                    <a:bodyPr/>
                    <a:lstStyle/>
                    <a:p>
                      <a:pPr algn="r" fontAlgn="ctr"/>
                      <a:r>
                        <a:rPr lang="fr-FR" sz="1600" u="none" strike="noStrike">
                          <a:effectLst/>
                        </a:rPr>
                        <a:t>803</a:t>
                      </a:r>
                      <a:endParaRPr lang="fr-FR" sz="1600" b="0" i="0" u="none" strike="noStrike">
                        <a:solidFill>
                          <a:srgbClr val="000000"/>
                        </a:solidFill>
                        <a:effectLst/>
                        <a:latin typeface="Calibri" panose="020F0502020204030204" pitchFamily="34" charset="0"/>
                      </a:endParaRPr>
                    </a:p>
                  </a:txBody>
                  <a:tcPr marL="3226" marR="3226" marT="3226" marB="0" anchor="ctr"/>
                </a:tc>
                <a:tc>
                  <a:txBody>
                    <a:bodyPr/>
                    <a:lstStyle/>
                    <a:p>
                      <a:pPr algn="r" fontAlgn="ctr"/>
                      <a:r>
                        <a:rPr lang="fr-FR" sz="1600" u="none" strike="noStrike" dirty="0">
                          <a:effectLst/>
                        </a:rPr>
                        <a:t>889</a:t>
                      </a:r>
                      <a:endParaRPr lang="fr-FR" sz="1600" b="1" i="0" u="none" strike="noStrike" dirty="0">
                        <a:solidFill>
                          <a:srgbClr val="000000"/>
                        </a:solidFill>
                        <a:effectLst/>
                        <a:latin typeface="Calibri" panose="020F0502020204030204" pitchFamily="34" charset="0"/>
                      </a:endParaRPr>
                    </a:p>
                  </a:txBody>
                  <a:tcPr marL="3226" marR="3226" marT="3226" marB="0" anchor="ctr"/>
                </a:tc>
                <a:extLst>
                  <a:ext uri="{0D108BD9-81ED-4DB2-BD59-A6C34878D82A}">
                    <a16:rowId xmlns:a16="http://schemas.microsoft.com/office/drawing/2014/main" val="2633293931"/>
                  </a:ext>
                </a:extLst>
              </a:tr>
              <a:tr h="166983">
                <a:tc>
                  <a:txBody>
                    <a:bodyPr/>
                    <a:lstStyle/>
                    <a:p>
                      <a:pPr algn="l" fontAlgn="b"/>
                      <a:endParaRPr lang="fr-FR" sz="1600" b="0" i="0" u="none" strike="noStrike" dirty="0">
                        <a:solidFill>
                          <a:srgbClr val="000000"/>
                        </a:solidFill>
                        <a:effectLst/>
                        <a:latin typeface="Calibri" panose="020F0502020204030204" pitchFamily="34" charset="0"/>
                      </a:endParaRPr>
                    </a:p>
                  </a:txBody>
                  <a:tcPr marL="3226" marR="3226" marT="3226" marB="0" anchor="b">
                    <a:solidFill>
                      <a:srgbClr val="FCE3CB"/>
                    </a:solidFill>
                  </a:tcPr>
                </a:tc>
                <a:tc>
                  <a:txBody>
                    <a:bodyPr/>
                    <a:lstStyle/>
                    <a:p>
                      <a:pPr algn="l" fontAlgn="b"/>
                      <a:endParaRPr lang="fr-FR" sz="1600" b="0" i="0" u="none" strike="noStrike" dirty="0">
                        <a:solidFill>
                          <a:srgbClr val="000000"/>
                        </a:solidFill>
                        <a:effectLst/>
                        <a:latin typeface="Calibri" panose="020F0502020204030204" pitchFamily="34" charset="0"/>
                      </a:endParaRPr>
                    </a:p>
                  </a:txBody>
                  <a:tcPr marL="3226" marR="3226" marT="3226" marB="0" anchor="b">
                    <a:solidFill>
                      <a:srgbClr val="FCE3CB"/>
                    </a:solidFill>
                  </a:tcPr>
                </a:tc>
                <a:tc gridSpan="2">
                  <a:txBody>
                    <a:bodyPr/>
                    <a:lstStyle/>
                    <a:p>
                      <a:pPr algn="l" fontAlgn="b"/>
                      <a:endParaRPr lang="fr-FR" sz="1600" b="0" i="0" u="none" strike="noStrike" dirty="0">
                        <a:solidFill>
                          <a:srgbClr val="000000"/>
                        </a:solidFill>
                        <a:effectLst/>
                        <a:latin typeface="Calibri" panose="020F0502020204030204" pitchFamily="34" charset="0"/>
                      </a:endParaRPr>
                    </a:p>
                  </a:txBody>
                  <a:tcPr marL="3226" marR="3226" marT="3226" marB="0" anchor="b">
                    <a:solidFill>
                      <a:srgbClr val="FCE3CB"/>
                    </a:solidFill>
                  </a:tcPr>
                </a:tc>
                <a:tc hMerge="1">
                  <a:txBody>
                    <a:bodyPr/>
                    <a:lstStyle/>
                    <a:p>
                      <a:pPr algn="l" fontAlgn="b"/>
                      <a:endParaRPr lang="fr-FR" sz="1600" b="0" i="0" u="none" strike="noStrike" dirty="0">
                        <a:solidFill>
                          <a:srgbClr val="000000"/>
                        </a:solidFill>
                        <a:effectLst/>
                        <a:latin typeface="Calibri" panose="020F0502020204030204" pitchFamily="34" charset="0"/>
                      </a:endParaRPr>
                    </a:p>
                  </a:txBody>
                  <a:tcPr marL="3226" marR="3226" marT="3226" marB="0" anchor="b">
                    <a:solidFill>
                      <a:srgbClr val="FCE3CB"/>
                    </a:solidFill>
                  </a:tcPr>
                </a:tc>
                <a:tc gridSpan="2">
                  <a:txBody>
                    <a:bodyPr/>
                    <a:lstStyle/>
                    <a:p>
                      <a:pPr algn="r" fontAlgn="b"/>
                      <a:r>
                        <a:rPr lang="fr-FR" sz="1600" u="none" strike="noStrike" dirty="0">
                          <a:effectLst/>
                        </a:rPr>
                        <a:t>99977,71</a:t>
                      </a:r>
                      <a:endParaRPr lang="fr-FR" sz="1600" b="1" i="0" u="none" strike="noStrike" dirty="0">
                        <a:solidFill>
                          <a:srgbClr val="000000"/>
                        </a:solidFill>
                        <a:effectLst/>
                        <a:latin typeface="Calibri" panose="020F0502020204030204" pitchFamily="34" charset="0"/>
                      </a:endParaRPr>
                    </a:p>
                  </a:txBody>
                  <a:tcPr marL="3226" marR="3226" marT="3226" marB="0" anchor="b">
                    <a:solidFill>
                      <a:srgbClr val="FCE3CB"/>
                    </a:solidFill>
                  </a:tcPr>
                </a:tc>
                <a:tc hMerge="1">
                  <a:txBody>
                    <a:bodyPr/>
                    <a:lstStyle/>
                    <a:p>
                      <a:pPr algn="r" fontAlgn="b"/>
                      <a:endParaRPr lang="fr-FR" sz="1600" b="1" i="0" u="none" strike="noStrike" dirty="0">
                        <a:solidFill>
                          <a:srgbClr val="000000"/>
                        </a:solidFill>
                        <a:effectLst/>
                        <a:latin typeface="Calibri" panose="020F0502020204030204" pitchFamily="34" charset="0"/>
                      </a:endParaRPr>
                    </a:p>
                  </a:txBody>
                  <a:tcPr marL="3226" marR="3226" marT="3226" marB="0" anchor="b">
                    <a:solidFill>
                      <a:srgbClr val="FCE3CB"/>
                    </a:solidFill>
                  </a:tcPr>
                </a:tc>
                <a:tc>
                  <a:txBody>
                    <a:bodyPr/>
                    <a:lstStyle/>
                    <a:p>
                      <a:pPr algn="r" fontAlgn="b"/>
                      <a:r>
                        <a:rPr lang="fr-FR" sz="1600" u="none" strike="noStrike" dirty="0">
                          <a:effectLst/>
                        </a:rPr>
                        <a:t>17886,50</a:t>
                      </a:r>
                      <a:endParaRPr lang="fr-FR" sz="1600" b="1" i="0" u="none" strike="noStrike" dirty="0">
                        <a:solidFill>
                          <a:srgbClr val="000000"/>
                        </a:solidFill>
                        <a:effectLst/>
                        <a:latin typeface="Calibri" panose="020F0502020204030204" pitchFamily="34" charset="0"/>
                      </a:endParaRPr>
                    </a:p>
                  </a:txBody>
                  <a:tcPr marL="3226" marR="3226" marT="3226" marB="0" anchor="b">
                    <a:solidFill>
                      <a:srgbClr val="FCE3CB"/>
                    </a:solidFill>
                  </a:tcPr>
                </a:tc>
                <a:tc>
                  <a:txBody>
                    <a:bodyPr/>
                    <a:lstStyle/>
                    <a:p>
                      <a:pPr algn="r" fontAlgn="b"/>
                      <a:r>
                        <a:rPr lang="fr-FR" sz="1600" u="none" strike="noStrike" dirty="0">
                          <a:effectLst/>
                        </a:rPr>
                        <a:t>27141 (26716 accordé)</a:t>
                      </a:r>
                      <a:endParaRPr lang="fr-FR" sz="1600" b="1" i="0" u="none" strike="noStrike" dirty="0">
                        <a:solidFill>
                          <a:srgbClr val="000000"/>
                        </a:solidFill>
                        <a:effectLst/>
                        <a:latin typeface="Calibri" panose="020F0502020204030204" pitchFamily="34" charset="0"/>
                      </a:endParaRPr>
                    </a:p>
                  </a:txBody>
                  <a:tcPr marL="3226" marR="3226" marT="3226" marB="0" anchor="b">
                    <a:solidFill>
                      <a:srgbClr val="FCE3CB"/>
                    </a:solidFill>
                  </a:tcPr>
                </a:tc>
                <a:extLst>
                  <a:ext uri="{0D108BD9-81ED-4DB2-BD59-A6C34878D82A}">
                    <a16:rowId xmlns:a16="http://schemas.microsoft.com/office/drawing/2014/main" val="3997035856"/>
                  </a:ext>
                </a:extLst>
              </a:tr>
            </a:tbl>
          </a:graphicData>
        </a:graphic>
      </p:graphicFrame>
      <p:sp>
        <p:nvSpPr>
          <p:cNvPr id="3" name="Rectangle 2">
            <a:extLst>
              <a:ext uri="{FF2B5EF4-FFF2-40B4-BE49-F238E27FC236}">
                <a16:creationId xmlns:a16="http://schemas.microsoft.com/office/drawing/2014/main" id="{95AAC37C-47A2-4022-8882-5388F0024C32}"/>
              </a:ext>
            </a:extLst>
          </p:cNvPr>
          <p:cNvSpPr/>
          <p:nvPr/>
        </p:nvSpPr>
        <p:spPr>
          <a:xfrm>
            <a:off x="2582637" y="236002"/>
            <a:ext cx="8771163" cy="707886"/>
          </a:xfrm>
          <a:prstGeom prst="rect">
            <a:avLst/>
          </a:prstGeom>
        </p:spPr>
        <p:txBody>
          <a:bodyPr wrap="square">
            <a:spAutoFit/>
          </a:bodyPr>
          <a:lstStyle/>
          <a:p>
            <a:pPr fontAlgn="ctr"/>
            <a:r>
              <a:rPr lang="fr-FR" sz="2000" dirty="0"/>
              <a:t>Actions soutenues pour l’année universitaire 2023-2024. Les dépenses de fonctionnement sont éligibles entre le 1</a:t>
            </a:r>
            <a:r>
              <a:rPr lang="fr-FR" sz="2000" baseline="30000" dirty="0"/>
              <a:t>er</a:t>
            </a:r>
            <a:r>
              <a:rPr lang="fr-FR" sz="2000" dirty="0"/>
              <a:t> juin 2023 et le 31 décembre 2024</a:t>
            </a:r>
            <a:r>
              <a:rPr lang="fr-FR" sz="800" dirty="0"/>
              <a:t>.</a:t>
            </a:r>
            <a:endParaRPr lang="fr-FR" sz="800" dirty="0">
              <a:solidFill>
                <a:srgbClr val="000000"/>
              </a:solidFill>
              <a:latin typeface="Calibri" panose="020F0502020204030204" pitchFamily="34" charset="0"/>
            </a:endParaRPr>
          </a:p>
        </p:txBody>
      </p:sp>
      <p:sp>
        <p:nvSpPr>
          <p:cNvPr id="8" name="Titre 1">
            <a:extLst>
              <a:ext uri="{FF2B5EF4-FFF2-40B4-BE49-F238E27FC236}">
                <a16:creationId xmlns:a16="http://schemas.microsoft.com/office/drawing/2014/main" id="{307A1029-9FFA-424C-901D-CC0B1CC3417B}"/>
              </a:ext>
            </a:extLst>
          </p:cNvPr>
          <p:cNvSpPr>
            <a:spLocks noGrp="1"/>
          </p:cNvSpPr>
          <p:nvPr>
            <p:ph type="title"/>
          </p:nvPr>
        </p:nvSpPr>
        <p:spPr>
          <a:xfrm>
            <a:off x="225880" y="263369"/>
            <a:ext cx="2247900" cy="569233"/>
          </a:xfrm>
        </p:spPr>
        <p:txBody>
          <a:bodyPr>
            <a:normAutofit fontScale="90000"/>
          </a:bodyPr>
          <a:lstStyle/>
          <a:p>
            <a:r>
              <a:rPr lang="fr-FR" sz="2000" dirty="0"/>
              <a:t>SIAE : Subvention 2023</a:t>
            </a:r>
          </a:p>
        </p:txBody>
      </p:sp>
    </p:spTree>
    <p:extLst>
      <p:ext uri="{BB962C8B-B14F-4D97-AF65-F5344CB8AC3E}">
        <p14:creationId xmlns:p14="http://schemas.microsoft.com/office/powerpoint/2010/main" val="4257914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a:extLst>
              <a:ext uri="{FF2B5EF4-FFF2-40B4-BE49-F238E27FC236}">
                <a16:creationId xmlns:a16="http://schemas.microsoft.com/office/drawing/2014/main" id="{CFD19C56-F36D-4DD5-8CC1-3A71B7562DAB}"/>
              </a:ext>
            </a:extLst>
          </p:cNvPr>
          <p:cNvSpPr>
            <a:spLocks noGrp="1"/>
          </p:cNvSpPr>
          <p:nvPr>
            <p:ph type="dt" sz="half" idx="10"/>
          </p:nvPr>
        </p:nvSpPr>
        <p:spPr/>
        <p:txBody>
          <a:bodyPr/>
          <a:lstStyle/>
          <a:p>
            <a:fld id="{91DD9282-A15A-E541-BACD-BAD8BE012FF9}" type="datetime1">
              <a:rPr lang="fr-FR" smtClean="0"/>
              <a:t>31/01/2024</a:t>
            </a:fld>
            <a:endParaRPr lang="fr-FR"/>
          </a:p>
        </p:txBody>
      </p:sp>
      <p:sp>
        <p:nvSpPr>
          <p:cNvPr id="5" name="Espace réservé du pied de page 4">
            <a:extLst>
              <a:ext uri="{FF2B5EF4-FFF2-40B4-BE49-F238E27FC236}">
                <a16:creationId xmlns:a16="http://schemas.microsoft.com/office/drawing/2014/main" id="{F890F627-2A16-4986-A494-559D18E8AFFE}"/>
              </a:ext>
            </a:extLst>
          </p:cNvPr>
          <p:cNvSpPr>
            <a:spLocks noGrp="1"/>
          </p:cNvSpPr>
          <p:nvPr>
            <p:ph type="ftr" sz="quarter" idx="11"/>
          </p:nvPr>
        </p:nvSpPr>
        <p:spPr/>
        <p:txBody>
          <a:bodyPr/>
          <a:lstStyle/>
          <a:p>
            <a:r>
              <a:rPr lang="fr-FR"/>
              <a:t>L'Institut Agro Dijon - Présentation</a:t>
            </a:r>
            <a:endParaRPr lang="fr-FR" dirty="0"/>
          </a:p>
        </p:txBody>
      </p:sp>
      <p:sp>
        <p:nvSpPr>
          <p:cNvPr id="6" name="Espace réservé du numéro de diapositive 5">
            <a:extLst>
              <a:ext uri="{FF2B5EF4-FFF2-40B4-BE49-F238E27FC236}">
                <a16:creationId xmlns:a16="http://schemas.microsoft.com/office/drawing/2014/main" id="{2D392249-AD43-48A4-9396-849437DD2D0D}"/>
              </a:ext>
            </a:extLst>
          </p:cNvPr>
          <p:cNvSpPr>
            <a:spLocks noGrp="1"/>
          </p:cNvSpPr>
          <p:nvPr>
            <p:ph type="sldNum" sz="quarter" idx="12"/>
          </p:nvPr>
        </p:nvSpPr>
        <p:spPr/>
        <p:txBody>
          <a:bodyPr/>
          <a:lstStyle/>
          <a:p>
            <a:fld id="{E43F4A00-CEAE-5648-85CC-DAB34D7CE8D6}" type="slidenum">
              <a:rPr lang="fr-FR" smtClean="0"/>
              <a:pPr/>
              <a:t>19</a:t>
            </a:fld>
            <a:endParaRPr lang="fr-FR"/>
          </a:p>
        </p:txBody>
      </p:sp>
      <p:graphicFrame>
        <p:nvGraphicFramePr>
          <p:cNvPr id="2" name="Tableau 1">
            <a:extLst>
              <a:ext uri="{FF2B5EF4-FFF2-40B4-BE49-F238E27FC236}">
                <a16:creationId xmlns:a16="http://schemas.microsoft.com/office/drawing/2014/main" id="{3CEE10EC-D5B2-49E3-97F2-9F23EB462986}"/>
              </a:ext>
            </a:extLst>
          </p:cNvPr>
          <p:cNvGraphicFramePr>
            <a:graphicFrameLocks noGrp="1"/>
          </p:cNvGraphicFramePr>
          <p:nvPr>
            <p:extLst>
              <p:ext uri="{D42A27DB-BD31-4B8C-83A1-F6EECF244321}">
                <p14:modId xmlns:p14="http://schemas.microsoft.com/office/powerpoint/2010/main" val="859170888"/>
              </p:ext>
            </p:extLst>
          </p:nvPr>
        </p:nvGraphicFramePr>
        <p:xfrm>
          <a:off x="674440" y="763096"/>
          <a:ext cx="10486139" cy="5958379"/>
        </p:xfrm>
        <a:graphic>
          <a:graphicData uri="http://schemas.openxmlformats.org/drawingml/2006/table">
            <a:tbl>
              <a:tblPr>
                <a:tableStyleId>{5C22544A-7EE6-4342-B048-85BDC9FD1C3A}</a:tableStyleId>
              </a:tblPr>
              <a:tblGrid>
                <a:gridCol w="654432">
                  <a:extLst>
                    <a:ext uri="{9D8B030D-6E8A-4147-A177-3AD203B41FA5}">
                      <a16:colId xmlns:a16="http://schemas.microsoft.com/office/drawing/2014/main" val="1255494842"/>
                    </a:ext>
                  </a:extLst>
                </a:gridCol>
                <a:gridCol w="4626686">
                  <a:extLst>
                    <a:ext uri="{9D8B030D-6E8A-4147-A177-3AD203B41FA5}">
                      <a16:colId xmlns:a16="http://schemas.microsoft.com/office/drawing/2014/main" val="1768939723"/>
                    </a:ext>
                  </a:extLst>
                </a:gridCol>
                <a:gridCol w="1567594">
                  <a:extLst>
                    <a:ext uri="{9D8B030D-6E8A-4147-A177-3AD203B41FA5}">
                      <a16:colId xmlns:a16="http://schemas.microsoft.com/office/drawing/2014/main" val="3199938713"/>
                    </a:ext>
                  </a:extLst>
                </a:gridCol>
                <a:gridCol w="1156671">
                  <a:extLst>
                    <a:ext uri="{9D8B030D-6E8A-4147-A177-3AD203B41FA5}">
                      <a16:colId xmlns:a16="http://schemas.microsoft.com/office/drawing/2014/main" val="777896003"/>
                    </a:ext>
                  </a:extLst>
                </a:gridCol>
                <a:gridCol w="1278427">
                  <a:extLst>
                    <a:ext uri="{9D8B030D-6E8A-4147-A177-3AD203B41FA5}">
                      <a16:colId xmlns:a16="http://schemas.microsoft.com/office/drawing/2014/main" val="2323697999"/>
                    </a:ext>
                  </a:extLst>
                </a:gridCol>
                <a:gridCol w="1202329">
                  <a:extLst>
                    <a:ext uri="{9D8B030D-6E8A-4147-A177-3AD203B41FA5}">
                      <a16:colId xmlns:a16="http://schemas.microsoft.com/office/drawing/2014/main" val="688741371"/>
                    </a:ext>
                  </a:extLst>
                </a:gridCol>
              </a:tblGrid>
              <a:tr h="761132">
                <a:tc>
                  <a:txBody>
                    <a:bodyPr/>
                    <a:lstStyle/>
                    <a:p>
                      <a:pPr algn="ctr" fontAlgn="ctr"/>
                      <a:r>
                        <a:rPr lang="fr-FR" sz="1600" u="none" strike="noStrike" dirty="0">
                          <a:effectLst/>
                        </a:rPr>
                        <a:t> </a:t>
                      </a:r>
                      <a:endParaRPr lang="fr-FR" sz="1600" b="0" i="0" u="none" strike="noStrike" dirty="0">
                        <a:solidFill>
                          <a:srgbClr val="000000"/>
                        </a:solidFill>
                        <a:effectLst/>
                        <a:latin typeface="Calibri" panose="020F0502020204030204" pitchFamily="34" charset="0"/>
                      </a:endParaRPr>
                    </a:p>
                  </a:txBody>
                  <a:tcPr marL="7581" marR="7581" marT="7581" marB="0" anchor="ctr">
                    <a:solidFill>
                      <a:srgbClr val="F8AC00"/>
                    </a:solidFill>
                  </a:tcPr>
                </a:tc>
                <a:tc>
                  <a:txBody>
                    <a:bodyPr/>
                    <a:lstStyle/>
                    <a:p>
                      <a:pPr algn="ctr" fontAlgn="ctr"/>
                      <a:r>
                        <a:rPr lang="fr-FR" sz="1600" u="none" strike="noStrike" dirty="0">
                          <a:effectLst/>
                        </a:rPr>
                        <a:t>Projet d'action</a:t>
                      </a:r>
                      <a:endParaRPr lang="fr-FR" sz="1600" b="1" i="0" u="none" strike="noStrike" dirty="0">
                        <a:solidFill>
                          <a:srgbClr val="000000"/>
                        </a:solidFill>
                        <a:effectLst/>
                        <a:latin typeface="Calibri" panose="020F0502020204030204" pitchFamily="34" charset="0"/>
                      </a:endParaRPr>
                    </a:p>
                  </a:txBody>
                  <a:tcPr marL="7581" marR="7581" marT="7581" marB="0" anchor="ctr">
                    <a:solidFill>
                      <a:srgbClr val="F8AC00"/>
                    </a:solidFill>
                  </a:tcPr>
                </a:tc>
                <a:tc>
                  <a:txBody>
                    <a:bodyPr/>
                    <a:lstStyle/>
                    <a:p>
                      <a:pPr algn="ctr" fontAlgn="ctr"/>
                      <a:r>
                        <a:rPr lang="fr-FR" sz="1600" u="none" strike="noStrike" dirty="0">
                          <a:effectLst/>
                        </a:rPr>
                        <a:t>Association</a:t>
                      </a:r>
                      <a:endParaRPr lang="fr-FR" sz="1600" b="0" i="0" u="none" strike="noStrike" dirty="0">
                        <a:solidFill>
                          <a:srgbClr val="000000"/>
                        </a:solidFill>
                        <a:effectLst/>
                        <a:latin typeface="Calibri" panose="020F0502020204030204" pitchFamily="34" charset="0"/>
                      </a:endParaRPr>
                    </a:p>
                  </a:txBody>
                  <a:tcPr marL="7581" marR="7581" marT="7581" marB="0" anchor="ctr">
                    <a:solidFill>
                      <a:srgbClr val="F8AC00"/>
                    </a:solidFill>
                  </a:tcPr>
                </a:tc>
                <a:tc>
                  <a:txBody>
                    <a:bodyPr/>
                    <a:lstStyle/>
                    <a:p>
                      <a:pPr algn="ctr" fontAlgn="ctr"/>
                      <a:r>
                        <a:rPr lang="fr-FR" sz="1600" u="none" strike="noStrike" dirty="0">
                          <a:effectLst/>
                        </a:rPr>
                        <a:t>Budget total de l'action</a:t>
                      </a:r>
                      <a:endParaRPr lang="fr-FR" sz="1600" b="1" i="0" u="none" strike="noStrike" dirty="0">
                        <a:solidFill>
                          <a:srgbClr val="000000"/>
                        </a:solidFill>
                        <a:effectLst/>
                        <a:latin typeface="Calibri" panose="020F0502020204030204" pitchFamily="34" charset="0"/>
                      </a:endParaRPr>
                    </a:p>
                  </a:txBody>
                  <a:tcPr marL="7581" marR="7581" marT="7581" marB="0" anchor="ctr">
                    <a:solidFill>
                      <a:srgbClr val="F8AC00"/>
                    </a:solidFill>
                  </a:tcPr>
                </a:tc>
                <a:tc>
                  <a:txBody>
                    <a:bodyPr/>
                    <a:lstStyle/>
                    <a:p>
                      <a:pPr algn="ctr" fontAlgn="ctr"/>
                      <a:r>
                        <a:rPr lang="fr-FR" sz="1600" u="none" strike="noStrike" dirty="0">
                          <a:effectLst/>
                        </a:rPr>
                        <a:t>"Part" IAD </a:t>
                      </a:r>
                      <a:r>
                        <a:rPr lang="fr-FR" sz="1400" u="none" strike="noStrike" dirty="0">
                          <a:effectLst/>
                        </a:rPr>
                        <a:t>validée en CEVE janvier 2023</a:t>
                      </a:r>
                      <a:endParaRPr lang="fr-FR" sz="1400" b="1" i="0" u="none" strike="noStrike" dirty="0">
                        <a:solidFill>
                          <a:srgbClr val="000000"/>
                        </a:solidFill>
                        <a:effectLst/>
                        <a:latin typeface="Calibri" panose="020F0502020204030204" pitchFamily="34" charset="0"/>
                      </a:endParaRPr>
                    </a:p>
                  </a:txBody>
                  <a:tcPr marL="7581" marR="7581" marT="7581" marB="0" anchor="ctr">
                    <a:solidFill>
                      <a:srgbClr val="F8AC00"/>
                    </a:solidFill>
                  </a:tcPr>
                </a:tc>
                <a:tc>
                  <a:txBody>
                    <a:bodyPr/>
                    <a:lstStyle/>
                    <a:p>
                      <a:pPr algn="ctr" fontAlgn="ctr"/>
                      <a:r>
                        <a:rPr lang="fr-FR" sz="1600" u="none" strike="noStrike" dirty="0">
                          <a:effectLst/>
                        </a:rPr>
                        <a:t>Demande de subvention CR BFC SIAE</a:t>
                      </a:r>
                      <a:endParaRPr lang="fr-FR" sz="1600" b="1" i="0" u="none" strike="noStrike" dirty="0">
                        <a:solidFill>
                          <a:srgbClr val="000000"/>
                        </a:solidFill>
                        <a:effectLst/>
                        <a:latin typeface="Calibri" panose="020F0502020204030204" pitchFamily="34" charset="0"/>
                      </a:endParaRPr>
                    </a:p>
                  </a:txBody>
                  <a:tcPr marL="7581" marR="7581" marT="7581" marB="0" anchor="ctr">
                    <a:solidFill>
                      <a:srgbClr val="F8AC00"/>
                    </a:solidFill>
                  </a:tcPr>
                </a:tc>
                <a:extLst>
                  <a:ext uri="{0D108BD9-81ED-4DB2-BD59-A6C34878D82A}">
                    <a16:rowId xmlns:a16="http://schemas.microsoft.com/office/drawing/2014/main" val="2323396918"/>
                  </a:ext>
                </a:extLst>
              </a:tr>
              <a:tr h="629626">
                <a:tc>
                  <a:txBody>
                    <a:bodyPr/>
                    <a:lstStyle/>
                    <a:p>
                      <a:pPr algn="ctr" fontAlgn="ctr"/>
                      <a:r>
                        <a:rPr lang="fr-FR" sz="1600" u="none" strike="noStrike">
                          <a:effectLst/>
                        </a:rPr>
                        <a:t>1</a:t>
                      </a:r>
                      <a:endParaRPr lang="fr-FR" sz="1600" b="0" i="0" u="none" strike="noStrike">
                        <a:solidFill>
                          <a:srgbClr val="000000"/>
                        </a:solidFill>
                        <a:effectLst/>
                        <a:latin typeface="Calibri" panose="020F0502020204030204" pitchFamily="34" charset="0"/>
                      </a:endParaRPr>
                    </a:p>
                  </a:txBody>
                  <a:tcPr marL="7581" marR="7581" marT="7581" marB="0" anchor="ctr"/>
                </a:tc>
                <a:tc>
                  <a:txBody>
                    <a:bodyPr/>
                    <a:lstStyle/>
                    <a:p>
                      <a:pPr algn="l" fontAlgn="b"/>
                      <a:r>
                        <a:rPr lang="fr-FR" sz="1600" u="none" strike="noStrike" dirty="0">
                          <a:effectLst/>
                        </a:rPr>
                        <a:t>Organisation d’une journée de découverte du département de la Côte d’Or pour les étudiants venus de l’étranger</a:t>
                      </a:r>
                      <a:endParaRPr lang="fr-FR" sz="1600" b="0" i="0" u="none" strike="noStrike" dirty="0">
                        <a:solidFill>
                          <a:srgbClr val="000000"/>
                        </a:solidFill>
                        <a:effectLst/>
                        <a:latin typeface="Calibri" panose="020F0502020204030204" pitchFamily="34" charset="0"/>
                      </a:endParaRPr>
                    </a:p>
                  </a:txBody>
                  <a:tcPr marL="7581" marR="7581" marT="7581" marB="0" anchor="b"/>
                </a:tc>
                <a:tc>
                  <a:txBody>
                    <a:bodyPr/>
                    <a:lstStyle/>
                    <a:p>
                      <a:pPr algn="ctr" fontAlgn="ctr"/>
                      <a:r>
                        <a:rPr lang="fr-FR" sz="1600" u="none" strike="noStrike" dirty="0">
                          <a:effectLst/>
                        </a:rPr>
                        <a:t>BDE</a:t>
                      </a:r>
                      <a:endParaRPr lang="fr-FR" sz="1600" b="0" i="0" u="none" strike="noStrike" dirty="0">
                        <a:solidFill>
                          <a:srgbClr val="000000"/>
                        </a:solidFill>
                        <a:effectLst/>
                        <a:latin typeface="Calibri" panose="020F0502020204030204" pitchFamily="34" charset="0"/>
                      </a:endParaRPr>
                    </a:p>
                  </a:txBody>
                  <a:tcPr marL="7581" marR="7581" marT="7581" marB="0" anchor="ctr"/>
                </a:tc>
                <a:tc>
                  <a:txBody>
                    <a:bodyPr/>
                    <a:lstStyle/>
                    <a:p>
                      <a:pPr algn="r" fontAlgn="ctr"/>
                      <a:r>
                        <a:rPr lang="fr-FR" sz="1600" u="none" strike="noStrike">
                          <a:effectLst/>
                        </a:rPr>
                        <a:t>3000</a:t>
                      </a:r>
                      <a:endParaRPr lang="fr-FR" sz="1600" b="1" i="0" u="none" strike="noStrike">
                        <a:solidFill>
                          <a:srgbClr val="000000"/>
                        </a:solidFill>
                        <a:effectLst/>
                        <a:latin typeface="Calibri" panose="020F0502020204030204" pitchFamily="34" charset="0"/>
                      </a:endParaRPr>
                    </a:p>
                  </a:txBody>
                  <a:tcPr marL="7581" marR="7581" marT="7581" marB="0" anchor="ctr"/>
                </a:tc>
                <a:tc>
                  <a:txBody>
                    <a:bodyPr/>
                    <a:lstStyle/>
                    <a:p>
                      <a:pPr algn="r" fontAlgn="ctr"/>
                      <a:r>
                        <a:rPr lang="fr-FR" sz="1600" u="none" strike="noStrike" dirty="0">
                          <a:effectLst/>
                        </a:rPr>
                        <a:t>1062,5</a:t>
                      </a:r>
                      <a:endParaRPr lang="fr-FR" sz="1600" b="0" i="0" u="none" strike="noStrike" dirty="0">
                        <a:solidFill>
                          <a:srgbClr val="000000"/>
                        </a:solidFill>
                        <a:effectLst/>
                        <a:latin typeface="Calibri" panose="020F0502020204030204" pitchFamily="34" charset="0"/>
                      </a:endParaRPr>
                    </a:p>
                  </a:txBody>
                  <a:tcPr marL="7581" marR="7581" marT="7581" marB="0" anchor="ctr"/>
                </a:tc>
                <a:tc>
                  <a:txBody>
                    <a:bodyPr/>
                    <a:lstStyle/>
                    <a:p>
                      <a:pPr algn="r" fontAlgn="ctr"/>
                      <a:r>
                        <a:rPr lang="fr-FR" sz="1600" u="none" strike="noStrike">
                          <a:effectLst/>
                        </a:rPr>
                        <a:t>1500</a:t>
                      </a:r>
                      <a:endParaRPr lang="fr-FR" sz="1600" b="1" i="0" u="none" strike="noStrike">
                        <a:solidFill>
                          <a:srgbClr val="000000"/>
                        </a:solidFill>
                        <a:effectLst/>
                        <a:latin typeface="Calibri" panose="020F0502020204030204" pitchFamily="34" charset="0"/>
                      </a:endParaRPr>
                    </a:p>
                  </a:txBody>
                  <a:tcPr marL="7581" marR="7581" marT="7581" marB="0" anchor="ctr"/>
                </a:tc>
                <a:extLst>
                  <a:ext uri="{0D108BD9-81ED-4DB2-BD59-A6C34878D82A}">
                    <a16:rowId xmlns:a16="http://schemas.microsoft.com/office/drawing/2014/main" val="3528921916"/>
                  </a:ext>
                </a:extLst>
              </a:tr>
              <a:tr h="612608">
                <a:tc>
                  <a:txBody>
                    <a:bodyPr/>
                    <a:lstStyle/>
                    <a:p>
                      <a:pPr algn="ctr" fontAlgn="ctr"/>
                      <a:r>
                        <a:rPr lang="fr-FR" sz="1600" u="none" strike="noStrike">
                          <a:effectLst/>
                        </a:rPr>
                        <a:t>6</a:t>
                      </a:r>
                      <a:endParaRPr lang="fr-FR" sz="1600" b="0" i="0" u="none" strike="noStrike">
                        <a:solidFill>
                          <a:srgbClr val="000000"/>
                        </a:solidFill>
                        <a:effectLst/>
                        <a:latin typeface="Calibri" panose="020F0502020204030204" pitchFamily="34" charset="0"/>
                      </a:endParaRPr>
                    </a:p>
                  </a:txBody>
                  <a:tcPr marL="7581" marR="7581" marT="7581" marB="0" anchor="ctr"/>
                </a:tc>
                <a:tc>
                  <a:txBody>
                    <a:bodyPr/>
                    <a:lstStyle/>
                    <a:p>
                      <a:pPr algn="l" fontAlgn="b"/>
                      <a:r>
                        <a:rPr lang="fr-FR" sz="1600" u="none" strike="noStrike" dirty="0">
                          <a:effectLst/>
                        </a:rPr>
                        <a:t>Mettre en pratique les valeurs d’entraide, et de solidarité : Repas solidaire octobre rose et Chasse aux œufs au profit de l'asso petit prince</a:t>
                      </a:r>
                      <a:endParaRPr lang="fr-FR" sz="1600" b="0" i="0" u="none" strike="noStrike" dirty="0">
                        <a:solidFill>
                          <a:srgbClr val="000000"/>
                        </a:solidFill>
                        <a:effectLst/>
                        <a:latin typeface="Calibri" panose="020F0502020204030204" pitchFamily="34" charset="0"/>
                      </a:endParaRPr>
                    </a:p>
                  </a:txBody>
                  <a:tcPr marL="7581" marR="7581" marT="7581" marB="0" anchor="b"/>
                </a:tc>
                <a:tc>
                  <a:txBody>
                    <a:bodyPr/>
                    <a:lstStyle/>
                    <a:p>
                      <a:pPr algn="ctr" fontAlgn="ctr"/>
                      <a:r>
                        <a:rPr lang="fr-FR" sz="1600" u="none" strike="noStrike" dirty="0">
                          <a:effectLst/>
                        </a:rPr>
                        <a:t>SOLIDAGRO</a:t>
                      </a:r>
                      <a:endParaRPr lang="fr-FR" sz="1600" b="0" i="0" u="none" strike="noStrike" dirty="0">
                        <a:solidFill>
                          <a:srgbClr val="000000"/>
                        </a:solidFill>
                        <a:effectLst/>
                        <a:latin typeface="Calibri" panose="020F0502020204030204" pitchFamily="34" charset="0"/>
                      </a:endParaRPr>
                    </a:p>
                  </a:txBody>
                  <a:tcPr marL="7581" marR="7581" marT="7581" marB="0" anchor="ctr"/>
                </a:tc>
                <a:tc>
                  <a:txBody>
                    <a:bodyPr/>
                    <a:lstStyle/>
                    <a:p>
                      <a:pPr algn="r" fontAlgn="ctr"/>
                      <a:r>
                        <a:rPr lang="fr-FR" sz="1600" u="none" strike="noStrike">
                          <a:effectLst/>
                        </a:rPr>
                        <a:t>710</a:t>
                      </a:r>
                      <a:endParaRPr lang="fr-FR" sz="1600" b="1" i="0" u="none" strike="noStrike">
                        <a:solidFill>
                          <a:srgbClr val="000000"/>
                        </a:solidFill>
                        <a:effectLst/>
                        <a:latin typeface="Calibri" panose="020F0502020204030204" pitchFamily="34" charset="0"/>
                      </a:endParaRPr>
                    </a:p>
                  </a:txBody>
                  <a:tcPr marL="7581" marR="7581" marT="7581" marB="0" anchor="ctr"/>
                </a:tc>
                <a:tc>
                  <a:txBody>
                    <a:bodyPr/>
                    <a:lstStyle/>
                    <a:p>
                      <a:pPr algn="r" fontAlgn="ctr"/>
                      <a:r>
                        <a:rPr lang="fr-FR" sz="1600" u="none" strike="noStrike">
                          <a:effectLst/>
                        </a:rPr>
                        <a:t>103,4</a:t>
                      </a:r>
                      <a:endParaRPr lang="fr-FR" sz="1600" b="0" i="0" u="none" strike="noStrike">
                        <a:solidFill>
                          <a:srgbClr val="000000"/>
                        </a:solidFill>
                        <a:effectLst/>
                        <a:latin typeface="Calibri" panose="020F0502020204030204" pitchFamily="34" charset="0"/>
                      </a:endParaRPr>
                    </a:p>
                  </a:txBody>
                  <a:tcPr marL="7581" marR="7581" marT="7581" marB="0" anchor="ctr"/>
                </a:tc>
                <a:tc>
                  <a:txBody>
                    <a:bodyPr/>
                    <a:lstStyle/>
                    <a:p>
                      <a:pPr algn="r" fontAlgn="ctr"/>
                      <a:r>
                        <a:rPr lang="fr-FR" sz="1600" u="none" strike="noStrike">
                          <a:effectLst/>
                        </a:rPr>
                        <a:t>150</a:t>
                      </a:r>
                      <a:endParaRPr lang="fr-FR" sz="1600" b="1" i="0" u="none" strike="noStrike">
                        <a:solidFill>
                          <a:srgbClr val="000000"/>
                        </a:solidFill>
                        <a:effectLst/>
                        <a:latin typeface="Calibri" panose="020F0502020204030204" pitchFamily="34" charset="0"/>
                      </a:endParaRPr>
                    </a:p>
                  </a:txBody>
                  <a:tcPr marL="7581" marR="7581" marT="7581" marB="0" anchor="ctr"/>
                </a:tc>
                <a:extLst>
                  <a:ext uri="{0D108BD9-81ED-4DB2-BD59-A6C34878D82A}">
                    <a16:rowId xmlns:a16="http://schemas.microsoft.com/office/drawing/2014/main" val="281439461"/>
                  </a:ext>
                </a:extLst>
              </a:tr>
              <a:tr h="408406">
                <a:tc>
                  <a:txBody>
                    <a:bodyPr/>
                    <a:lstStyle/>
                    <a:p>
                      <a:pPr algn="ctr" fontAlgn="ctr"/>
                      <a:r>
                        <a:rPr lang="fr-FR" sz="1600" u="none" strike="noStrike">
                          <a:effectLst/>
                        </a:rPr>
                        <a:t>10</a:t>
                      </a:r>
                      <a:endParaRPr lang="fr-FR" sz="1600" b="0" i="0" u="none" strike="noStrike">
                        <a:solidFill>
                          <a:srgbClr val="000000"/>
                        </a:solidFill>
                        <a:effectLst/>
                        <a:latin typeface="Calibri" panose="020F0502020204030204" pitchFamily="34" charset="0"/>
                      </a:endParaRPr>
                    </a:p>
                  </a:txBody>
                  <a:tcPr marL="7581" marR="7581" marT="7581" marB="0" anchor="ctr"/>
                </a:tc>
                <a:tc>
                  <a:txBody>
                    <a:bodyPr/>
                    <a:lstStyle/>
                    <a:p>
                      <a:pPr algn="l" fontAlgn="b"/>
                      <a:r>
                        <a:rPr lang="fr-FR" sz="1600" u="none" strike="noStrike" dirty="0">
                          <a:effectLst/>
                        </a:rPr>
                        <a:t>Mettre en pratique les valeurs d’entraide, et de solidarité : Barbecue solidaire</a:t>
                      </a:r>
                      <a:endParaRPr lang="fr-FR" sz="1600" b="0" i="0" u="none" strike="noStrike" dirty="0">
                        <a:solidFill>
                          <a:srgbClr val="000000"/>
                        </a:solidFill>
                        <a:effectLst/>
                        <a:latin typeface="Calibri" panose="020F0502020204030204" pitchFamily="34" charset="0"/>
                      </a:endParaRPr>
                    </a:p>
                  </a:txBody>
                  <a:tcPr marL="7581" marR="7581" marT="7581" marB="0" anchor="b"/>
                </a:tc>
                <a:tc>
                  <a:txBody>
                    <a:bodyPr/>
                    <a:lstStyle/>
                    <a:p>
                      <a:pPr algn="ctr" fontAlgn="ctr"/>
                      <a:r>
                        <a:rPr lang="fr-FR" sz="1600" u="none" strike="noStrike" dirty="0">
                          <a:effectLst/>
                        </a:rPr>
                        <a:t>SOLIDAGRO</a:t>
                      </a:r>
                      <a:endParaRPr lang="fr-FR" sz="1600" b="0" i="0" u="none" strike="noStrike" dirty="0">
                        <a:solidFill>
                          <a:srgbClr val="000000"/>
                        </a:solidFill>
                        <a:effectLst/>
                        <a:latin typeface="Calibri" panose="020F0502020204030204" pitchFamily="34" charset="0"/>
                      </a:endParaRPr>
                    </a:p>
                  </a:txBody>
                  <a:tcPr marL="7581" marR="7581" marT="7581" marB="0" anchor="ctr"/>
                </a:tc>
                <a:tc>
                  <a:txBody>
                    <a:bodyPr/>
                    <a:lstStyle/>
                    <a:p>
                      <a:pPr algn="r" fontAlgn="ctr"/>
                      <a:r>
                        <a:rPr lang="fr-FR" sz="1600" u="none" strike="noStrike">
                          <a:effectLst/>
                        </a:rPr>
                        <a:t>500</a:t>
                      </a:r>
                      <a:endParaRPr lang="fr-FR" sz="1600" b="1" i="0" u="none" strike="noStrike">
                        <a:solidFill>
                          <a:srgbClr val="000000"/>
                        </a:solidFill>
                        <a:effectLst/>
                        <a:latin typeface="Calibri" panose="020F0502020204030204" pitchFamily="34" charset="0"/>
                      </a:endParaRPr>
                    </a:p>
                  </a:txBody>
                  <a:tcPr marL="7581" marR="7581" marT="7581" marB="0" anchor="ctr"/>
                </a:tc>
                <a:tc>
                  <a:txBody>
                    <a:bodyPr/>
                    <a:lstStyle/>
                    <a:p>
                      <a:pPr algn="r" fontAlgn="ctr"/>
                      <a:r>
                        <a:rPr lang="fr-FR" sz="1600" u="none" strike="noStrike">
                          <a:effectLst/>
                        </a:rPr>
                        <a:t>102,1</a:t>
                      </a:r>
                      <a:endParaRPr lang="fr-FR" sz="1600" b="0" i="0" u="none" strike="noStrike">
                        <a:solidFill>
                          <a:srgbClr val="000000"/>
                        </a:solidFill>
                        <a:effectLst/>
                        <a:latin typeface="Calibri" panose="020F0502020204030204" pitchFamily="34" charset="0"/>
                      </a:endParaRPr>
                    </a:p>
                  </a:txBody>
                  <a:tcPr marL="7581" marR="7581" marT="7581" marB="0" anchor="ctr"/>
                </a:tc>
                <a:tc>
                  <a:txBody>
                    <a:bodyPr/>
                    <a:lstStyle/>
                    <a:p>
                      <a:pPr algn="r" fontAlgn="ctr"/>
                      <a:r>
                        <a:rPr lang="fr-FR" sz="1600" u="none" strike="noStrike">
                          <a:effectLst/>
                        </a:rPr>
                        <a:t>125</a:t>
                      </a:r>
                      <a:endParaRPr lang="fr-FR" sz="1600" b="1" i="0" u="none" strike="noStrike">
                        <a:solidFill>
                          <a:srgbClr val="000000"/>
                        </a:solidFill>
                        <a:effectLst/>
                        <a:latin typeface="Calibri" panose="020F0502020204030204" pitchFamily="34" charset="0"/>
                      </a:endParaRPr>
                    </a:p>
                  </a:txBody>
                  <a:tcPr marL="7581" marR="7581" marT="7581" marB="0" anchor="ctr"/>
                </a:tc>
                <a:extLst>
                  <a:ext uri="{0D108BD9-81ED-4DB2-BD59-A6C34878D82A}">
                    <a16:rowId xmlns:a16="http://schemas.microsoft.com/office/drawing/2014/main" val="2644631517"/>
                  </a:ext>
                </a:extLst>
              </a:tr>
              <a:tr h="255254">
                <a:tc>
                  <a:txBody>
                    <a:bodyPr/>
                    <a:lstStyle/>
                    <a:p>
                      <a:pPr algn="ctr" fontAlgn="ctr"/>
                      <a:r>
                        <a:rPr lang="fr-FR" sz="1600" u="none" strike="noStrike">
                          <a:effectLst/>
                        </a:rPr>
                        <a:t>5</a:t>
                      </a:r>
                      <a:endParaRPr lang="fr-FR" sz="1600" b="0" i="0" u="none" strike="noStrike">
                        <a:solidFill>
                          <a:srgbClr val="000000"/>
                        </a:solidFill>
                        <a:effectLst/>
                        <a:latin typeface="Calibri" panose="020F0502020204030204" pitchFamily="34" charset="0"/>
                      </a:endParaRPr>
                    </a:p>
                  </a:txBody>
                  <a:tcPr marL="7581" marR="7581" marT="7581" marB="0" anchor="ctr"/>
                </a:tc>
                <a:tc>
                  <a:txBody>
                    <a:bodyPr/>
                    <a:lstStyle/>
                    <a:p>
                      <a:pPr algn="l" fontAlgn="b"/>
                      <a:r>
                        <a:rPr lang="fr-FR" sz="1600" u="none" strike="noStrike">
                          <a:effectLst/>
                        </a:rPr>
                        <a:t>Découverte des sports originaux</a:t>
                      </a:r>
                      <a:endParaRPr lang="fr-FR" sz="1600" b="0" i="0" u="none" strike="noStrike">
                        <a:solidFill>
                          <a:srgbClr val="000000"/>
                        </a:solidFill>
                        <a:effectLst/>
                        <a:latin typeface="Calibri" panose="020F0502020204030204" pitchFamily="34" charset="0"/>
                      </a:endParaRPr>
                    </a:p>
                  </a:txBody>
                  <a:tcPr marL="7581" marR="7581" marT="7581" marB="0" anchor="b"/>
                </a:tc>
                <a:tc>
                  <a:txBody>
                    <a:bodyPr/>
                    <a:lstStyle/>
                    <a:p>
                      <a:pPr algn="ctr" fontAlgn="ctr"/>
                      <a:r>
                        <a:rPr lang="fr-FR" sz="1600" u="none" strike="noStrike" dirty="0">
                          <a:effectLst/>
                        </a:rPr>
                        <a:t>AS</a:t>
                      </a:r>
                      <a:endParaRPr lang="fr-FR" sz="1600" b="0" i="0" u="none" strike="noStrike" dirty="0">
                        <a:solidFill>
                          <a:srgbClr val="000000"/>
                        </a:solidFill>
                        <a:effectLst/>
                        <a:latin typeface="Calibri" panose="020F0502020204030204" pitchFamily="34" charset="0"/>
                      </a:endParaRPr>
                    </a:p>
                  </a:txBody>
                  <a:tcPr marL="7581" marR="7581" marT="7581" marB="0" anchor="ctr"/>
                </a:tc>
                <a:tc>
                  <a:txBody>
                    <a:bodyPr/>
                    <a:lstStyle/>
                    <a:p>
                      <a:pPr algn="r" fontAlgn="ctr"/>
                      <a:r>
                        <a:rPr lang="fr-FR" sz="1600" u="none" strike="noStrike">
                          <a:effectLst/>
                        </a:rPr>
                        <a:t>800</a:t>
                      </a:r>
                      <a:endParaRPr lang="fr-FR" sz="1600" b="1" i="0" u="none" strike="noStrike">
                        <a:solidFill>
                          <a:srgbClr val="000000"/>
                        </a:solidFill>
                        <a:effectLst/>
                        <a:latin typeface="Calibri" panose="020F0502020204030204" pitchFamily="34" charset="0"/>
                      </a:endParaRPr>
                    </a:p>
                  </a:txBody>
                  <a:tcPr marL="7581" marR="7581" marT="7581" marB="0" anchor="ctr"/>
                </a:tc>
                <a:tc>
                  <a:txBody>
                    <a:bodyPr/>
                    <a:lstStyle/>
                    <a:p>
                      <a:pPr algn="r" fontAlgn="ctr"/>
                      <a:r>
                        <a:rPr lang="fr-FR" sz="1600" u="none" strike="noStrike">
                          <a:effectLst/>
                        </a:rPr>
                        <a:t>100</a:t>
                      </a:r>
                      <a:endParaRPr lang="fr-FR" sz="1600" b="0" i="0" u="none" strike="noStrike">
                        <a:solidFill>
                          <a:srgbClr val="000000"/>
                        </a:solidFill>
                        <a:effectLst/>
                        <a:latin typeface="Calibri" panose="020F0502020204030204" pitchFamily="34" charset="0"/>
                      </a:endParaRPr>
                    </a:p>
                  </a:txBody>
                  <a:tcPr marL="7581" marR="7581" marT="7581" marB="0" anchor="ctr"/>
                </a:tc>
                <a:tc>
                  <a:txBody>
                    <a:bodyPr/>
                    <a:lstStyle/>
                    <a:p>
                      <a:pPr algn="r" fontAlgn="ctr"/>
                      <a:r>
                        <a:rPr lang="fr-FR" sz="1600" u="none" strike="noStrike">
                          <a:effectLst/>
                        </a:rPr>
                        <a:t>200</a:t>
                      </a:r>
                      <a:endParaRPr lang="fr-FR" sz="1600" b="1" i="0" u="none" strike="noStrike">
                        <a:solidFill>
                          <a:srgbClr val="000000"/>
                        </a:solidFill>
                        <a:effectLst/>
                        <a:latin typeface="Calibri" panose="020F0502020204030204" pitchFamily="34" charset="0"/>
                      </a:endParaRPr>
                    </a:p>
                  </a:txBody>
                  <a:tcPr marL="7581" marR="7581" marT="7581" marB="0" anchor="ctr"/>
                </a:tc>
                <a:extLst>
                  <a:ext uri="{0D108BD9-81ED-4DB2-BD59-A6C34878D82A}">
                    <a16:rowId xmlns:a16="http://schemas.microsoft.com/office/drawing/2014/main" val="3311489698"/>
                  </a:ext>
                </a:extLst>
              </a:tr>
              <a:tr h="612608">
                <a:tc>
                  <a:txBody>
                    <a:bodyPr/>
                    <a:lstStyle/>
                    <a:p>
                      <a:pPr algn="ctr" fontAlgn="ctr"/>
                      <a:r>
                        <a:rPr lang="fr-FR" sz="1600" u="none" strike="noStrike">
                          <a:effectLst/>
                        </a:rPr>
                        <a:t>6</a:t>
                      </a:r>
                      <a:endParaRPr lang="fr-FR" sz="1600" b="0" i="0" u="none" strike="noStrike">
                        <a:solidFill>
                          <a:srgbClr val="000000"/>
                        </a:solidFill>
                        <a:effectLst/>
                        <a:latin typeface="Calibri" panose="020F0502020204030204" pitchFamily="34" charset="0"/>
                      </a:endParaRPr>
                    </a:p>
                  </a:txBody>
                  <a:tcPr marL="7581" marR="7581" marT="7581" marB="0" anchor="ctr"/>
                </a:tc>
                <a:tc>
                  <a:txBody>
                    <a:bodyPr/>
                    <a:lstStyle/>
                    <a:p>
                      <a:pPr algn="l" fontAlgn="b"/>
                      <a:r>
                        <a:rPr lang="fr-FR" sz="1600" u="none" strike="noStrike">
                          <a:effectLst/>
                        </a:rPr>
                        <a:t>Objet d'art pour représenter l’école dans les différentes compétitions inter-écoles ainsi que les événements organisés par les différentes associations de l’école.</a:t>
                      </a:r>
                      <a:endParaRPr lang="fr-FR" sz="1600" b="0" i="0" u="none" strike="noStrike">
                        <a:solidFill>
                          <a:srgbClr val="000000"/>
                        </a:solidFill>
                        <a:effectLst/>
                        <a:latin typeface="Calibri" panose="020F0502020204030204" pitchFamily="34" charset="0"/>
                      </a:endParaRPr>
                    </a:p>
                  </a:txBody>
                  <a:tcPr marL="7581" marR="7581" marT="7581" marB="0" anchor="b"/>
                </a:tc>
                <a:tc>
                  <a:txBody>
                    <a:bodyPr/>
                    <a:lstStyle/>
                    <a:p>
                      <a:pPr algn="ctr" fontAlgn="ctr"/>
                      <a:r>
                        <a:rPr lang="fr-FR" sz="1600" u="none" strike="noStrike" dirty="0">
                          <a:effectLst/>
                        </a:rPr>
                        <a:t>AS</a:t>
                      </a:r>
                      <a:endParaRPr lang="fr-FR" sz="1600" b="0" i="0" u="none" strike="noStrike" dirty="0">
                        <a:solidFill>
                          <a:srgbClr val="000000"/>
                        </a:solidFill>
                        <a:effectLst/>
                        <a:latin typeface="Calibri" panose="020F0502020204030204" pitchFamily="34" charset="0"/>
                      </a:endParaRPr>
                    </a:p>
                  </a:txBody>
                  <a:tcPr marL="7581" marR="7581" marT="7581" marB="0" anchor="ctr"/>
                </a:tc>
                <a:tc>
                  <a:txBody>
                    <a:bodyPr/>
                    <a:lstStyle/>
                    <a:p>
                      <a:pPr algn="r" fontAlgn="ctr"/>
                      <a:r>
                        <a:rPr lang="fr-FR" sz="1600" u="none" strike="noStrike" dirty="0">
                          <a:effectLst/>
                        </a:rPr>
                        <a:t>300</a:t>
                      </a:r>
                      <a:endParaRPr lang="fr-FR" sz="1600" b="1" i="0" u="none" strike="noStrike" dirty="0">
                        <a:solidFill>
                          <a:srgbClr val="000000"/>
                        </a:solidFill>
                        <a:effectLst/>
                        <a:latin typeface="Calibri" panose="020F0502020204030204" pitchFamily="34" charset="0"/>
                      </a:endParaRPr>
                    </a:p>
                  </a:txBody>
                  <a:tcPr marL="7581" marR="7581" marT="7581" marB="0" anchor="ctr"/>
                </a:tc>
                <a:tc>
                  <a:txBody>
                    <a:bodyPr/>
                    <a:lstStyle/>
                    <a:p>
                      <a:pPr algn="r" fontAlgn="ctr"/>
                      <a:r>
                        <a:rPr lang="fr-FR" sz="1600" u="none" strike="noStrike">
                          <a:effectLst/>
                        </a:rPr>
                        <a:t>100</a:t>
                      </a:r>
                      <a:endParaRPr lang="fr-FR" sz="1600" b="0" i="0" u="none" strike="noStrike">
                        <a:solidFill>
                          <a:srgbClr val="000000"/>
                        </a:solidFill>
                        <a:effectLst/>
                        <a:latin typeface="Calibri" panose="020F0502020204030204" pitchFamily="34" charset="0"/>
                      </a:endParaRPr>
                    </a:p>
                  </a:txBody>
                  <a:tcPr marL="7581" marR="7581" marT="7581" marB="0" anchor="ctr"/>
                </a:tc>
                <a:tc>
                  <a:txBody>
                    <a:bodyPr/>
                    <a:lstStyle/>
                    <a:p>
                      <a:pPr algn="r" fontAlgn="ctr"/>
                      <a:r>
                        <a:rPr lang="fr-FR" sz="1600" u="none" strike="noStrike">
                          <a:effectLst/>
                        </a:rPr>
                        <a:t>200</a:t>
                      </a:r>
                      <a:endParaRPr lang="fr-FR" sz="1600" b="1" i="0" u="none" strike="noStrike">
                        <a:solidFill>
                          <a:srgbClr val="000000"/>
                        </a:solidFill>
                        <a:effectLst/>
                        <a:latin typeface="Calibri" panose="020F0502020204030204" pitchFamily="34" charset="0"/>
                      </a:endParaRPr>
                    </a:p>
                  </a:txBody>
                  <a:tcPr marL="7581" marR="7581" marT="7581" marB="0" anchor="ctr"/>
                </a:tc>
                <a:extLst>
                  <a:ext uri="{0D108BD9-81ED-4DB2-BD59-A6C34878D82A}">
                    <a16:rowId xmlns:a16="http://schemas.microsoft.com/office/drawing/2014/main" val="2781020402"/>
                  </a:ext>
                </a:extLst>
              </a:tr>
              <a:tr h="229729">
                <a:tc>
                  <a:txBody>
                    <a:bodyPr/>
                    <a:lstStyle/>
                    <a:p>
                      <a:pPr algn="ctr" fontAlgn="ctr"/>
                      <a:r>
                        <a:rPr lang="fr-FR" sz="1600" u="none" strike="noStrike">
                          <a:effectLst/>
                        </a:rPr>
                        <a:t>2</a:t>
                      </a:r>
                      <a:endParaRPr lang="fr-FR" sz="1600" b="0" i="0" u="none" strike="noStrike">
                        <a:solidFill>
                          <a:srgbClr val="000000"/>
                        </a:solidFill>
                        <a:effectLst/>
                        <a:latin typeface="Calibri" panose="020F0502020204030204" pitchFamily="34" charset="0"/>
                      </a:endParaRPr>
                    </a:p>
                  </a:txBody>
                  <a:tcPr marL="7581" marR="7581" marT="7581" marB="0" anchor="ctr"/>
                </a:tc>
                <a:tc>
                  <a:txBody>
                    <a:bodyPr/>
                    <a:lstStyle/>
                    <a:p>
                      <a:pPr algn="l" fontAlgn="b"/>
                      <a:r>
                        <a:rPr lang="fr-FR" sz="1600" u="none" strike="noStrike">
                          <a:effectLst/>
                        </a:rPr>
                        <a:t>Clup apiculture et journée rucher</a:t>
                      </a:r>
                      <a:endParaRPr lang="fr-FR" sz="1600" b="0" i="0" u="none" strike="noStrike">
                        <a:solidFill>
                          <a:srgbClr val="000000"/>
                        </a:solidFill>
                        <a:effectLst/>
                        <a:latin typeface="Calibri" panose="020F0502020204030204" pitchFamily="34" charset="0"/>
                      </a:endParaRPr>
                    </a:p>
                  </a:txBody>
                  <a:tcPr marL="7581" marR="7581" marT="7581" marB="0" anchor="b"/>
                </a:tc>
                <a:tc>
                  <a:txBody>
                    <a:bodyPr/>
                    <a:lstStyle/>
                    <a:p>
                      <a:pPr algn="l" fontAlgn="b"/>
                      <a:r>
                        <a:rPr lang="fr-FR" sz="1600" u="none" strike="noStrike">
                          <a:effectLst/>
                        </a:rPr>
                        <a:t>AGROLOGIQUE</a:t>
                      </a:r>
                      <a:endParaRPr lang="fr-FR" sz="1600" b="0" i="0" u="none" strike="noStrike">
                        <a:solidFill>
                          <a:srgbClr val="000000"/>
                        </a:solidFill>
                        <a:effectLst/>
                        <a:latin typeface="Calibri" panose="020F0502020204030204" pitchFamily="34" charset="0"/>
                      </a:endParaRPr>
                    </a:p>
                  </a:txBody>
                  <a:tcPr marL="7581" marR="7581" marT="7581" marB="0" anchor="b"/>
                </a:tc>
                <a:tc>
                  <a:txBody>
                    <a:bodyPr/>
                    <a:lstStyle/>
                    <a:p>
                      <a:pPr algn="r" fontAlgn="b"/>
                      <a:r>
                        <a:rPr lang="fr-FR" sz="1600" u="none" strike="noStrike" dirty="0">
                          <a:effectLst/>
                        </a:rPr>
                        <a:t>300</a:t>
                      </a:r>
                      <a:endParaRPr lang="fr-FR" sz="1600" b="1" i="0" u="none" strike="noStrike" dirty="0">
                        <a:solidFill>
                          <a:srgbClr val="000000"/>
                        </a:solidFill>
                        <a:effectLst/>
                        <a:latin typeface="Calibri" panose="020F0502020204030204" pitchFamily="34" charset="0"/>
                      </a:endParaRPr>
                    </a:p>
                  </a:txBody>
                  <a:tcPr marL="7581" marR="7581" marT="7581" marB="0" anchor="b"/>
                </a:tc>
                <a:tc>
                  <a:txBody>
                    <a:bodyPr/>
                    <a:lstStyle/>
                    <a:p>
                      <a:pPr algn="r" fontAlgn="b"/>
                      <a:r>
                        <a:rPr lang="fr-FR" sz="1600" u="none" strike="noStrike" dirty="0">
                          <a:effectLst/>
                        </a:rPr>
                        <a:t>161</a:t>
                      </a:r>
                      <a:endParaRPr lang="fr-FR" sz="1600" b="0" i="0" u="none" strike="noStrike" dirty="0">
                        <a:solidFill>
                          <a:srgbClr val="000000"/>
                        </a:solidFill>
                        <a:effectLst/>
                        <a:latin typeface="Calibri" panose="020F0502020204030204" pitchFamily="34" charset="0"/>
                      </a:endParaRPr>
                    </a:p>
                  </a:txBody>
                  <a:tcPr marL="7581" marR="7581" marT="7581" marB="0" anchor="b"/>
                </a:tc>
                <a:tc>
                  <a:txBody>
                    <a:bodyPr/>
                    <a:lstStyle/>
                    <a:p>
                      <a:pPr algn="r" fontAlgn="b"/>
                      <a:r>
                        <a:rPr lang="fr-FR" sz="1600" u="none" strike="noStrike">
                          <a:effectLst/>
                        </a:rPr>
                        <a:t>150</a:t>
                      </a:r>
                      <a:endParaRPr lang="fr-FR" sz="1600" b="1" i="0" u="none" strike="noStrike">
                        <a:solidFill>
                          <a:srgbClr val="000000"/>
                        </a:solidFill>
                        <a:effectLst/>
                        <a:latin typeface="Calibri" panose="020F0502020204030204" pitchFamily="34" charset="0"/>
                      </a:endParaRPr>
                    </a:p>
                  </a:txBody>
                  <a:tcPr marL="7581" marR="7581" marT="7581" marB="0" anchor="b"/>
                </a:tc>
                <a:extLst>
                  <a:ext uri="{0D108BD9-81ED-4DB2-BD59-A6C34878D82A}">
                    <a16:rowId xmlns:a16="http://schemas.microsoft.com/office/drawing/2014/main" val="4011947232"/>
                  </a:ext>
                </a:extLst>
              </a:tr>
              <a:tr h="246745">
                <a:tc>
                  <a:txBody>
                    <a:bodyPr/>
                    <a:lstStyle/>
                    <a:p>
                      <a:pPr algn="ctr" fontAlgn="ctr"/>
                      <a:r>
                        <a:rPr lang="fr-FR" sz="1600" u="none" strike="noStrike">
                          <a:effectLst/>
                        </a:rPr>
                        <a:t>3</a:t>
                      </a:r>
                      <a:endParaRPr lang="fr-FR" sz="1600" b="0" i="0" u="none" strike="noStrike">
                        <a:solidFill>
                          <a:srgbClr val="000000"/>
                        </a:solidFill>
                        <a:effectLst/>
                        <a:latin typeface="Calibri" panose="020F0502020204030204" pitchFamily="34" charset="0"/>
                      </a:endParaRPr>
                    </a:p>
                  </a:txBody>
                  <a:tcPr marL="7581" marR="7581" marT="7581" marB="0" anchor="ctr"/>
                </a:tc>
                <a:tc>
                  <a:txBody>
                    <a:bodyPr/>
                    <a:lstStyle/>
                    <a:p>
                      <a:pPr algn="l" fontAlgn="b"/>
                      <a:r>
                        <a:rPr lang="fr-FR" sz="1600" u="none" strike="noStrike">
                          <a:effectLst/>
                        </a:rPr>
                        <a:t>Accord mets vins</a:t>
                      </a:r>
                      <a:endParaRPr lang="fr-FR" sz="1600" b="0" i="0" u="none" strike="noStrike">
                        <a:solidFill>
                          <a:srgbClr val="000000"/>
                        </a:solidFill>
                        <a:effectLst/>
                        <a:latin typeface="Calibri" panose="020F0502020204030204" pitchFamily="34" charset="0"/>
                      </a:endParaRPr>
                    </a:p>
                  </a:txBody>
                  <a:tcPr marL="7581" marR="7581" marT="7581" marB="0" anchor="b"/>
                </a:tc>
                <a:tc>
                  <a:txBody>
                    <a:bodyPr/>
                    <a:lstStyle/>
                    <a:p>
                      <a:pPr algn="l" fontAlgn="b"/>
                      <a:r>
                        <a:rPr lang="fr-FR" sz="1600" u="none" strike="noStrike">
                          <a:effectLst/>
                        </a:rPr>
                        <a:t>AGVV</a:t>
                      </a:r>
                      <a:endParaRPr lang="fr-FR" sz="1600" b="0" i="0" u="none" strike="noStrike">
                        <a:solidFill>
                          <a:srgbClr val="000000"/>
                        </a:solidFill>
                        <a:effectLst/>
                        <a:latin typeface="Calibri" panose="020F0502020204030204" pitchFamily="34" charset="0"/>
                      </a:endParaRPr>
                    </a:p>
                  </a:txBody>
                  <a:tcPr marL="7581" marR="7581" marT="7581" marB="0" anchor="b"/>
                </a:tc>
                <a:tc>
                  <a:txBody>
                    <a:bodyPr/>
                    <a:lstStyle/>
                    <a:p>
                      <a:pPr algn="r" fontAlgn="b"/>
                      <a:r>
                        <a:rPr lang="fr-FR" sz="1600" u="none" strike="noStrike" dirty="0">
                          <a:effectLst/>
                        </a:rPr>
                        <a:t>695</a:t>
                      </a:r>
                      <a:endParaRPr lang="fr-FR" sz="1600" b="1" i="0" u="none" strike="noStrike" dirty="0">
                        <a:solidFill>
                          <a:srgbClr val="000000"/>
                        </a:solidFill>
                        <a:effectLst/>
                        <a:latin typeface="Calibri" panose="020F0502020204030204" pitchFamily="34" charset="0"/>
                      </a:endParaRPr>
                    </a:p>
                  </a:txBody>
                  <a:tcPr marL="7581" marR="7581" marT="7581" marB="0" anchor="b"/>
                </a:tc>
                <a:tc>
                  <a:txBody>
                    <a:bodyPr/>
                    <a:lstStyle/>
                    <a:p>
                      <a:pPr algn="r" fontAlgn="ctr"/>
                      <a:r>
                        <a:rPr lang="fr-FR" sz="1600" u="none" strike="noStrike" dirty="0">
                          <a:effectLst/>
                        </a:rPr>
                        <a:t>135</a:t>
                      </a:r>
                      <a:endParaRPr lang="fr-FR" sz="1600" b="0" i="0" u="none" strike="noStrike" dirty="0">
                        <a:solidFill>
                          <a:srgbClr val="000000"/>
                        </a:solidFill>
                        <a:effectLst/>
                        <a:latin typeface="Calibri" panose="020F0502020204030204" pitchFamily="34" charset="0"/>
                      </a:endParaRPr>
                    </a:p>
                  </a:txBody>
                  <a:tcPr marL="7581" marR="7581" marT="7581" marB="0" anchor="ctr"/>
                </a:tc>
                <a:tc>
                  <a:txBody>
                    <a:bodyPr/>
                    <a:lstStyle/>
                    <a:p>
                      <a:pPr algn="r" fontAlgn="b"/>
                      <a:r>
                        <a:rPr lang="fr-FR" sz="1600" u="none" strike="noStrike">
                          <a:effectLst/>
                        </a:rPr>
                        <a:t>230</a:t>
                      </a:r>
                      <a:endParaRPr lang="fr-FR" sz="1600" b="1" i="0" u="none" strike="noStrike">
                        <a:solidFill>
                          <a:srgbClr val="000000"/>
                        </a:solidFill>
                        <a:effectLst/>
                        <a:latin typeface="Calibri" panose="020F0502020204030204" pitchFamily="34" charset="0"/>
                      </a:endParaRPr>
                    </a:p>
                  </a:txBody>
                  <a:tcPr marL="7581" marR="7581" marT="7581" marB="0" anchor="b"/>
                </a:tc>
                <a:extLst>
                  <a:ext uri="{0D108BD9-81ED-4DB2-BD59-A6C34878D82A}">
                    <a16:rowId xmlns:a16="http://schemas.microsoft.com/office/drawing/2014/main" val="3942186090"/>
                  </a:ext>
                </a:extLst>
              </a:tr>
              <a:tr h="255254">
                <a:tc>
                  <a:txBody>
                    <a:bodyPr/>
                    <a:lstStyle/>
                    <a:p>
                      <a:pPr algn="ctr" fontAlgn="ctr"/>
                      <a:r>
                        <a:rPr lang="fr-FR" sz="1600" u="none" strike="noStrike">
                          <a:effectLst/>
                        </a:rPr>
                        <a:t>5</a:t>
                      </a:r>
                      <a:endParaRPr lang="fr-FR" sz="1600" b="0" i="0" u="none" strike="noStrike">
                        <a:solidFill>
                          <a:srgbClr val="000000"/>
                        </a:solidFill>
                        <a:effectLst/>
                        <a:latin typeface="Calibri" panose="020F0502020204030204" pitchFamily="34" charset="0"/>
                      </a:endParaRPr>
                    </a:p>
                  </a:txBody>
                  <a:tcPr marL="7581" marR="7581" marT="7581" marB="0" anchor="ctr"/>
                </a:tc>
                <a:tc>
                  <a:txBody>
                    <a:bodyPr/>
                    <a:lstStyle/>
                    <a:p>
                      <a:pPr algn="l" fontAlgn="b"/>
                      <a:r>
                        <a:rPr lang="fr-FR" sz="1600" u="none" strike="noStrike">
                          <a:effectLst/>
                        </a:rPr>
                        <a:t>Brassage bière</a:t>
                      </a:r>
                      <a:endParaRPr lang="fr-FR" sz="1600" b="0" i="0" u="none" strike="noStrike">
                        <a:solidFill>
                          <a:srgbClr val="000000"/>
                        </a:solidFill>
                        <a:effectLst/>
                        <a:latin typeface="Calibri" panose="020F0502020204030204" pitchFamily="34" charset="0"/>
                      </a:endParaRPr>
                    </a:p>
                  </a:txBody>
                  <a:tcPr marL="7581" marR="7581" marT="7581" marB="0" anchor="b"/>
                </a:tc>
                <a:tc>
                  <a:txBody>
                    <a:bodyPr/>
                    <a:lstStyle/>
                    <a:p>
                      <a:pPr algn="l" fontAlgn="b"/>
                      <a:r>
                        <a:rPr lang="fr-FR" sz="1600" u="none" strike="noStrike">
                          <a:effectLst/>
                        </a:rPr>
                        <a:t>AGVV</a:t>
                      </a:r>
                      <a:endParaRPr lang="fr-FR" sz="1600" b="0" i="0" u="none" strike="noStrike">
                        <a:solidFill>
                          <a:srgbClr val="000000"/>
                        </a:solidFill>
                        <a:effectLst/>
                        <a:latin typeface="Calibri" panose="020F0502020204030204" pitchFamily="34" charset="0"/>
                      </a:endParaRPr>
                    </a:p>
                  </a:txBody>
                  <a:tcPr marL="7581" marR="7581" marT="7581" marB="0" anchor="b"/>
                </a:tc>
                <a:tc>
                  <a:txBody>
                    <a:bodyPr/>
                    <a:lstStyle/>
                    <a:p>
                      <a:pPr algn="r" fontAlgn="b"/>
                      <a:r>
                        <a:rPr lang="fr-FR" sz="1600" u="none" strike="noStrike">
                          <a:effectLst/>
                        </a:rPr>
                        <a:t>400</a:t>
                      </a:r>
                      <a:endParaRPr lang="fr-FR" sz="1600" b="1" i="0" u="none" strike="noStrike">
                        <a:solidFill>
                          <a:srgbClr val="000000"/>
                        </a:solidFill>
                        <a:effectLst/>
                        <a:latin typeface="Calibri" panose="020F0502020204030204" pitchFamily="34" charset="0"/>
                      </a:endParaRPr>
                    </a:p>
                  </a:txBody>
                  <a:tcPr marL="7581" marR="7581" marT="7581" marB="0" anchor="b"/>
                </a:tc>
                <a:tc>
                  <a:txBody>
                    <a:bodyPr/>
                    <a:lstStyle/>
                    <a:p>
                      <a:pPr algn="r" fontAlgn="b"/>
                      <a:r>
                        <a:rPr lang="fr-FR" sz="1600" u="none" strike="noStrike" dirty="0">
                          <a:effectLst/>
                        </a:rPr>
                        <a:t>150</a:t>
                      </a:r>
                      <a:endParaRPr lang="fr-FR" sz="1600" b="0" i="0" u="none" strike="noStrike" dirty="0">
                        <a:solidFill>
                          <a:srgbClr val="000000"/>
                        </a:solidFill>
                        <a:effectLst/>
                        <a:latin typeface="Calibri" panose="020F0502020204030204" pitchFamily="34" charset="0"/>
                      </a:endParaRPr>
                    </a:p>
                  </a:txBody>
                  <a:tcPr marL="7581" marR="7581" marT="7581" marB="0" anchor="b"/>
                </a:tc>
                <a:tc>
                  <a:txBody>
                    <a:bodyPr/>
                    <a:lstStyle/>
                    <a:p>
                      <a:pPr algn="r" fontAlgn="b"/>
                      <a:r>
                        <a:rPr lang="fr-FR" sz="1600" u="none" strike="noStrike">
                          <a:effectLst/>
                        </a:rPr>
                        <a:t>150</a:t>
                      </a:r>
                      <a:endParaRPr lang="fr-FR" sz="1600" b="1" i="0" u="none" strike="noStrike">
                        <a:solidFill>
                          <a:srgbClr val="000000"/>
                        </a:solidFill>
                        <a:effectLst/>
                        <a:latin typeface="Calibri" panose="020F0502020204030204" pitchFamily="34" charset="0"/>
                      </a:endParaRPr>
                    </a:p>
                  </a:txBody>
                  <a:tcPr marL="7581" marR="7581" marT="7581" marB="0" anchor="b"/>
                </a:tc>
                <a:extLst>
                  <a:ext uri="{0D108BD9-81ED-4DB2-BD59-A6C34878D82A}">
                    <a16:rowId xmlns:a16="http://schemas.microsoft.com/office/drawing/2014/main" val="2623038810"/>
                  </a:ext>
                </a:extLst>
              </a:tr>
              <a:tr h="204202">
                <a:tc>
                  <a:txBody>
                    <a:bodyPr/>
                    <a:lstStyle/>
                    <a:p>
                      <a:pPr algn="ctr" fontAlgn="ctr"/>
                      <a:r>
                        <a:rPr lang="fr-FR" sz="1600" u="none" strike="noStrike">
                          <a:effectLst/>
                        </a:rPr>
                        <a:t>1</a:t>
                      </a:r>
                      <a:endParaRPr lang="fr-FR" sz="1600" b="0" i="0" u="none" strike="noStrike">
                        <a:solidFill>
                          <a:srgbClr val="000000"/>
                        </a:solidFill>
                        <a:effectLst/>
                        <a:latin typeface="Calibri" panose="020F0502020204030204" pitchFamily="34" charset="0"/>
                      </a:endParaRPr>
                    </a:p>
                  </a:txBody>
                  <a:tcPr marL="7581" marR="7581" marT="7581" marB="0" anchor="ctr"/>
                </a:tc>
                <a:tc>
                  <a:txBody>
                    <a:bodyPr/>
                    <a:lstStyle/>
                    <a:p>
                      <a:pPr algn="l" fontAlgn="b"/>
                      <a:r>
                        <a:rPr lang="fr-FR" sz="1600" u="none" strike="noStrike">
                          <a:effectLst/>
                        </a:rPr>
                        <a:t>Semaine du commerce équitable</a:t>
                      </a:r>
                      <a:endParaRPr lang="fr-FR" sz="1600" b="0" i="0" u="none" strike="noStrike">
                        <a:solidFill>
                          <a:srgbClr val="000000"/>
                        </a:solidFill>
                        <a:effectLst/>
                        <a:latin typeface="Calibri" panose="020F0502020204030204" pitchFamily="34" charset="0"/>
                      </a:endParaRPr>
                    </a:p>
                  </a:txBody>
                  <a:tcPr marL="7581" marR="7581" marT="7581" marB="0" anchor="b"/>
                </a:tc>
                <a:tc>
                  <a:txBody>
                    <a:bodyPr/>
                    <a:lstStyle/>
                    <a:p>
                      <a:pPr algn="ctr" fontAlgn="ctr"/>
                      <a:r>
                        <a:rPr lang="fr-FR" sz="1600" u="none" strike="noStrike">
                          <a:effectLst/>
                        </a:rPr>
                        <a:t>ISF</a:t>
                      </a:r>
                      <a:endParaRPr lang="fr-FR" sz="1600" b="0" i="0" u="none" strike="noStrike">
                        <a:solidFill>
                          <a:srgbClr val="000000"/>
                        </a:solidFill>
                        <a:effectLst/>
                        <a:latin typeface="Calibri" panose="020F0502020204030204" pitchFamily="34" charset="0"/>
                      </a:endParaRPr>
                    </a:p>
                  </a:txBody>
                  <a:tcPr marL="7581" marR="7581" marT="7581" marB="0" anchor="ctr"/>
                </a:tc>
                <a:tc>
                  <a:txBody>
                    <a:bodyPr/>
                    <a:lstStyle/>
                    <a:p>
                      <a:pPr algn="r" fontAlgn="ctr"/>
                      <a:r>
                        <a:rPr lang="fr-FR" sz="1600" u="none" strike="noStrike">
                          <a:effectLst/>
                        </a:rPr>
                        <a:t>225</a:t>
                      </a:r>
                      <a:endParaRPr lang="fr-FR" sz="1600" b="1" i="0" u="none" strike="noStrike">
                        <a:solidFill>
                          <a:srgbClr val="000000"/>
                        </a:solidFill>
                        <a:effectLst/>
                        <a:latin typeface="Calibri" panose="020F0502020204030204" pitchFamily="34" charset="0"/>
                      </a:endParaRPr>
                    </a:p>
                  </a:txBody>
                  <a:tcPr marL="7581" marR="7581" marT="7581" marB="0" anchor="ctr"/>
                </a:tc>
                <a:tc>
                  <a:txBody>
                    <a:bodyPr/>
                    <a:lstStyle/>
                    <a:p>
                      <a:pPr algn="r" fontAlgn="ctr"/>
                      <a:r>
                        <a:rPr lang="fr-FR" sz="1600" u="none" strike="noStrike" dirty="0">
                          <a:effectLst/>
                        </a:rPr>
                        <a:t>112,5</a:t>
                      </a:r>
                      <a:endParaRPr lang="fr-FR" sz="1600" b="0" i="0" u="none" strike="noStrike" dirty="0">
                        <a:solidFill>
                          <a:srgbClr val="000000"/>
                        </a:solidFill>
                        <a:effectLst/>
                        <a:latin typeface="Calibri" panose="020F0502020204030204" pitchFamily="34" charset="0"/>
                      </a:endParaRPr>
                    </a:p>
                  </a:txBody>
                  <a:tcPr marL="7581" marR="7581" marT="7581" marB="0" anchor="ctr"/>
                </a:tc>
                <a:tc>
                  <a:txBody>
                    <a:bodyPr/>
                    <a:lstStyle/>
                    <a:p>
                      <a:pPr algn="r" fontAlgn="ctr"/>
                      <a:r>
                        <a:rPr lang="fr-FR" sz="1600" u="none" strike="noStrike">
                          <a:effectLst/>
                        </a:rPr>
                        <a:t>112,5</a:t>
                      </a:r>
                      <a:endParaRPr lang="fr-FR" sz="1600" b="1" i="0" u="none" strike="noStrike">
                        <a:solidFill>
                          <a:srgbClr val="000000"/>
                        </a:solidFill>
                        <a:effectLst/>
                        <a:latin typeface="Calibri" panose="020F0502020204030204" pitchFamily="34" charset="0"/>
                      </a:endParaRPr>
                    </a:p>
                  </a:txBody>
                  <a:tcPr marL="7581" marR="7581" marT="7581" marB="0" anchor="ctr"/>
                </a:tc>
                <a:extLst>
                  <a:ext uri="{0D108BD9-81ED-4DB2-BD59-A6C34878D82A}">
                    <a16:rowId xmlns:a16="http://schemas.microsoft.com/office/drawing/2014/main" val="109609288"/>
                  </a:ext>
                </a:extLst>
              </a:tr>
              <a:tr h="204202">
                <a:tc>
                  <a:txBody>
                    <a:bodyPr/>
                    <a:lstStyle/>
                    <a:p>
                      <a:pPr algn="ctr" fontAlgn="ctr"/>
                      <a:r>
                        <a:rPr lang="fr-FR" sz="1600" u="none" strike="noStrike">
                          <a:effectLst/>
                        </a:rPr>
                        <a:t>3</a:t>
                      </a:r>
                      <a:endParaRPr lang="fr-FR" sz="1600" b="0" i="0" u="none" strike="noStrike">
                        <a:solidFill>
                          <a:srgbClr val="000000"/>
                        </a:solidFill>
                        <a:effectLst/>
                        <a:latin typeface="Calibri" panose="020F0502020204030204" pitchFamily="34" charset="0"/>
                      </a:endParaRPr>
                    </a:p>
                  </a:txBody>
                  <a:tcPr marL="7581" marR="7581" marT="7581" marB="0" anchor="ctr"/>
                </a:tc>
                <a:tc>
                  <a:txBody>
                    <a:bodyPr/>
                    <a:lstStyle/>
                    <a:p>
                      <a:pPr algn="l" fontAlgn="b"/>
                      <a:r>
                        <a:rPr lang="fr-FR" sz="1600" u="none" strike="noStrike">
                          <a:effectLst/>
                        </a:rPr>
                        <a:t>Atelier Low-tech</a:t>
                      </a:r>
                      <a:endParaRPr lang="fr-FR" sz="1600" b="0" i="0" u="none" strike="noStrike">
                        <a:solidFill>
                          <a:srgbClr val="000000"/>
                        </a:solidFill>
                        <a:effectLst/>
                        <a:latin typeface="Calibri" panose="020F0502020204030204" pitchFamily="34" charset="0"/>
                      </a:endParaRPr>
                    </a:p>
                  </a:txBody>
                  <a:tcPr marL="7581" marR="7581" marT="7581" marB="0" anchor="b"/>
                </a:tc>
                <a:tc>
                  <a:txBody>
                    <a:bodyPr/>
                    <a:lstStyle/>
                    <a:p>
                      <a:pPr algn="ctr" fontAlgn="ctr"/>
                      <a:r>
                        <a:rPr lang="fr-FR" sz="1600" u="none" strike="noStrike">
                          <a:effectLst/>
                        </a:rPr>
                        <a:t>ISF</a:t>
                      </a:r>
                      <a:endParaRPr lang="fr-FR" sz="1600" b="0" i="0" u="none" strike="noStrike">
                        <a:solidFill>
                          <a:srgbClr val="000000"/>
                        </a:solidFill>
                        <a:effectLst/>
                        <a:latin typeface="Calibri" panose="020F0502020204030204" pitchFamily="34" charset="0"/>
                      </a:endParaRPr>
                    </a:p>
                  </a:txBody>
                  <a:tcPr marL="7581" marR="7581" marT="7581" marB="0" anchor="ctr"/>
                </a:tc>
                <a:tc>
                  <a:txBody>
                    <a:bodyPr/>
                    <a:lstStyle/>
                    <a:p>
                      <a:pPr algn="r" fontAlgn="ctr"/>
                      <a:r>
                        <a:rPr lang="fr-FR" sz="1600" u="none" strike="noStrike">
                          <a:effectLst/>
                        </a:rPr>
                        <a:t>225</a:t>
                      </a:r>
                      <a:endParaRPr lang="fr-FR" sz="1600" b="1" i="0" u="none" strike="noStrike">
                        <a:solidFill>
                          <a:srgbClr val="000000"/>
                        </a:solidFill>
                        <a:effectLst/>
                        <a:latin typeface="Calibri" panose="020F0502020204030204" pitchFamily="34" charset="0"/>
                      </a:endParaRPr>
                    </a:p>
                  </a:txBody>
                  <a:tcPr marL="7581" marR="7581" marT="7581" marB="0" anchor="ctr"/>
                </a:tc>
                <a:tc>
                  <a:txBody>
                    <a:bodyPr/>
                    <a:lstStyle/>
                    <a:p>
                      <a:pPr algn="r" fontAlgn="ctr"/>
                      <a:r>
                        <a:rPr lang="fr-FR" sz="1600" u="none" strike="noStrike" dirty="0">
                          <a:effectLst/>
                        </a:rPr>
                        <a:t>112,5</a:t>
                      </a:r>
                      <a:endParaRPr lang="fr-FR" sz="1600" b="0" i="0" u="none" strike="noStrike" dirty="0">
                        <a:solidFill>
                          <a:srgbClr val="000000"/>
                        </a:solidFill>
                        <a:effectLst/>
                        <a:latin typeface="Calibri" panose="020F0502020204030204" pitchFamily="34" charset="0"/>
                      </a:endParaRPr>
                    </a:p>
                  </a:txBody>
                  <a:tcPr marL="7581" marR="7581" marT="7581" marB="0" anchor="ctr"/>
                </a:tc>
                <a:tc>
                  <a:txBody>
                    <a:bodyPr/>
                    <a:lstStyle/>
                    <a:p>
                      <a:pPr algn="r" fontAlgn="ctr"/>
                      <a:r>
                        <a:rPr lang="fr-FR" sz="1600" u="none" strike="noStrike">
                          <a:effectLst/>
                        </a:rPr>
                        <a:t>112,5</a:t>
                      </a:r>
                      <a:endParaRPr lang="fr-FR" sz="1600" b="1" i="0" u="none" strike="noStrike">
                        <a:solidFill>
                          <a:srgbClr val="000000"/>
                        </a:solidFill>
                        <a:effectLst/>
                        <a:latin typeface="Calibri" panose="020F0502020204030204" pitchFamily="34" charset="0"/>
                      </a:endParaRPr>
                    </a:p>
                  </a:txBody>
                  <a:tcPr marL="7581" marR="7581" marT="7581" marB="0" anchor="ctr"/>
                </a:tc>
                <a:extLst>
                  <a:ext uri="{0D108BD9-81ED-4DB2-BD59-A6C34878D82A}">
                    <a16:rowId xmlns:a16="http://schemas.microsoft.com/office/drawing/2014/main" val="2188911471"/>
                  </a:ext>
                </a:extLst>
              </a:tr>
              <a:tr h="204202">
                <a:tc>
                  <a:txBody>
                    <a:bodyPr/>
                    <a:lstStyle/>
                    <a:p>
                      <a:pPr algn="ctr" fontAlgn="ctr"/>
                      <a:r>
                        <a:rPr lang="fr-FR" sz="1600" u="none" strike="noStrike">
                          <a:effectLst/>
                        </a:rPr>
                        <a:t>4</a:t>
                      </a:r>
                      <a:endParaRPr lang="fr-FR" sz="1600" b="0" i="0" u="none" strike="noStrike">
                        <a:solidFill>
                          <a:srgbClr val="000000"/>
                        </a:solidFill>
                        <a:effectLst/>
                        <a:latin typeface="Calibri" panose="020F0502020204030204" pitchFamily="34" charset="0"/>
                      </a:endParaRPr>
                    </a:p>
                  </a:txBody>
                  <a:tcPr marL="7581" marR="7581" marT="7581" marB="0" anchor="ctr"/>
                </a:tc>
                <a:tc>
                  <a:txBody>
                    <a:bodyPr/>
                    <a:lstStyle/>
                    <a:p>
                      <a:pPr algn="l" fontAlgn="b"/>
                      <a:r>
                        <a:rPr lang="fr-FR" sz="1600" u="none" strike="noStrike">
                          <a:effectLst/>
                        </a:rPr>
                        <a:t>Cycle de conférences</a:t>
                      </a:r>
                      <a:endParaRPr lang="fr-FR" sz="1600" b="0" i="0" u="none" strike="noStrike">
                        <a:solidFill>
                          <a:srgbClr val="000000"/>
                        </a:solidFill>
                        <a:effectLst/>
                        <a:latin typeface="Calibri" panose="020F0502020204030204" pitchFamily="34" charset="0"/>
                      </a:endParaRPr>
                    </a:p>
                  </a:txBody>
                  <a:tcPr marL="7581" marR="7581" marT="7581" marB="0" anchor="b"/>
                </a:tc>
                <a:tc>
                  <a:txBody>
                    <a:bodyPr/>
                    <a:lstStyle/>
                    <a:p>
                      <a:pPr algn="ctr" fontAlgn="ctr"/>
                      <a:r>
                        <a:rPr lang="fr-FR" sz="1600" u="none" strike="noStrike">
                          <a:effectLst/>
                        </a:rPr>
                        <a:t>Agrologique</a:t>
                      </a:r>
                      <a:endParaRPr lang="fr-FR" sz="1600" b="0" i="0" u="none" strike="noStrike">
                        <a:solidFill>
                          <a:srgbClr val="000000"/>
                        </a:solidFill>
                        <a:effectLst/>
                        <a:latin typeface="Calibri" panose="020F0502020204030204" pitchFamily="34" charset="0"/>
                      </a:endParaRPr>
                    </a:p>
                  </a:txBody>
                  <a:tcPr marL="7581" marR="7581" marT="7581" marB="0" anchor="ctr"/>
                </a:tc>
                <a:tc>
                  <a:txBody>
                    <a:bodyPr/>
                    <a:lstStyle/>
                    <a:p>
                      <a:pPr algn="r" fontAlgn="ctr"/>
                      <a:r>
                        <a:rPr lang="fr-FR" sz="1600" u="none" strike="noStrike">
                          <a:effectLst/>
                        </a:rPr>
                        <a:t>830,52</a:t>
                      </a:r>
                      <a:endParaRPr lang="fr-FR" sz="1600" b="1" i="0" u="none" strike="noStrike">
                        <a:solidFill>
                          <a:srgbClr val="000000"/>
                        </a:solidFill>
                        <a:effectLst/>
                        <a:latin typeface="Calibri" panose="020F0502020204030204" pitchFamily="34" charset="0"/>
                      </a:endParaRPr>
                    </a:p>
                  </a:txBody>
                  <a:tcPr marL="7581" marR="7581" marT="7581" marB="0" anchor="ctr"/>
                </a:tc>
                <a:tc>
                  <a:txBody>
                    <a:bodyPr/>
                    <a:lstStyle/>
                    <a:p>
                      <a:pPr algn="r" fontAlgn="ctr"/>
                      <a:r>
                        <a:rPr lang="fr-FR" sz="1600" u="none" strike="noStrike" dirty="0">
                          <a:effectLst/>
                        </a:rPr>
                        <a:t>169</a:t>
                      </a:r>
                      <a:endParaRPr lang="fr-FR" sz="1600" b="0" i="0" u="none" strike="noStrike" dirty="0">
                        <a:solidFill>
                          <a:srgbClr val="000000"/>
                        </a:solidFill>
                        <a:effectLst/>
                        <a:latin typeface="Calibri" panose="020F0502020204030204" pitchFamily="34" charset="0"/>
                      </a:endParaRPr>
                    </a:p>
                  </a:txBody>
                  <a:tcPr marL="7581" marR="7581" marT="7581" marB="0" anchor="ctr"/>
                </a:tc>
                <a:tc>
                  <a:txBody>
                    <a:bodyPr/>
                    <a:lstStyle/>
                    <a:p>
                      <a:pPr algn="r" fontAlgn="ctr"/>
                      <a:r>
                        <a:rPr lang="fr-FR" sz="1600" u="none" strike="noStrike" dirty="0">
                          <a:effectLst/>
                        </a:rPr>
                        <a:t>185</a:t>
                      </a:r>
                      <a:endParaRPr lang="fr-FR" sz="1600" b="1" i="0" u="none" strike="noStrike" dirty="0">
                        <a:solidFill>
                          <a:srgbClr val="000000"/>
                        </a:solidFill>
                        <a:effectLst/>
                        <a:latin typeface="Calibri" panose="020F0502020204030204" pitchFamily="34" charset="0"/>
                      </a:endParaRPr>
                    </a:p>
                  </a:txBody>
                  <a:tcPr marL="7581" marR="7581" marT="7581" marB="0" anchor="ctr"/>
                </a:tc>
                <a:extLst>
                  <a:ext uri="{0D108BD9-81ED-4DB2-BD59-A6C34878D82A}">
                    <a16:rowId xmlns:a16="http://schemas.microsoft.com/office/drawing/2014/main" val="1135559218"/>
                  </a:ext>
                </a:extLst>
              </a:tr>
              <a:tr h="204202">
                <a:tc>
                  <a:txBody>
                    <a:bodyPr/>
                    <a:lstStyle/>
                    <a:p>
                      <a:pPr algn="l" fontAlgn="b"/>
                      <a:endParaRPr lang="fr-FR" sz="1600" b="0" i="0" u="none" strike="noStrike">
                        <a:solidFill>
                          <a:srgbClr val="000000"/>
                        </a:solidFill>
                        <a:effectLst/>
                        <a:latin typeface="Calibri" panose="020F0502020204030204" pitchFamily="34" charset="0"/>
                      </a:endParaRPr>
                    </a:p>
                  </a:txBody>
                  <a:tcPr marL="7581" marR="7581" marT="7581" marB="0" anchor="b">
                    <a:solidFill>
                      <a:srgbClr val="F8AC00"/>
                    </a:solidFill>
                  </a:tcPr>
                </a:tc>
                <a:tc>
                  <a:txBody>
                    <a:bodyPr/>
                    <a:lstStyle/>
                    <a:p>
                      <a:pPr algn="l" fontAlgn="b"/>
                      <a:endParaRPr lang="fr-FR" sz="1600" b="0" i="0" u="none" strike="noStrike">
                        <a:solidFill>
                          <a:srgbClr val="000000"/>
                        </a:solidFill>
                        <a:effectLst/>
                        <a:latin typeface="Calibri" panose="020F0502020204030204" pitchFamily="34" charset="0"/>
                      </a:endParaRPr>
                    </a:p>
                  </a:txBody>
                  <a:tcPr marL="7581" marR="7581" marT="7581" marB="0" anchor="b">
                    <a:solidFill>
                      <a:srgbClr val="F8AC00"/>
                    </a:solidFill>
                  </a:tcPr>
                </a:tc>
                <a:tc>
                  <a:txBody>
                    <a:bodyPr/>
                    <a:lstStyle/>
                    <a:p>
                      <a:pPr algn="l" fontAlgn="b"/>
                      <a:endParaRPr lang="fr-FR" sz="1600" b="0" i="0" u="none" strike="noStrike">
                        <a:solidFill>
                          <a:srgbClr val="000000"/>
                        </a:solidFill>
                        <a:effectLst/>
                        <a:latin typeface="Calibri" panose="020F0502020204030204" pitchFamily="34" charset="0"/>
                      </a:endParaRPr>
                    </a:p>
                  </a:txBody>
                  <a:tcPr marL="7581" marR="7581" marT="7581" marB="0" anchor="b">
                    <a:solidFill>
                      <a:srgbClr val="F8AC00"/>
                    </a:solidFill>
                  </a:tcPr>
                </a:tc>
                <a:tc>
                  <a:txBody>
                    <a:bodyPr/>
                    <a:lstStyle/>
                    <a:p>
                      <a:pPr algn="r" fontAlgn="b"/>
                      <a:r>
                        <a:rPr lang="fr-FR" sz="1600" u="none" strike="noStrike">
                          <a:effectLst/>
                        </a:rPr>
                        <a:t>7985,52</a:t>
                      </a:r>
                      <a:endParaRPr lang="fr-FR" sz="1600" b="1" i="0" u="none" strike="noStrike">
                        <a:solidFill>
                          <a:srgbClr val="000000"/>
                        </a:solidFill>
                        <a:effectLst/>
                        <a:latin typeface="Calibri" panose="020F0502020204030204" pitchFamily="34" charset="0"/>
                      </a:endParaRPr>
                    </a:p>
                  </a:txBody>
                  <a:tcPr marL="7581" marR="7581" marT="7581" marB="0" anchor="b">
                    <a:solidFill>
                      <a:srgbClr val="F8AC00"/>
                    </a:solidFill>
                  </a:tcPr>
                </a:tc>
                <a:tc>
                  <a:txBody>
                    <a:bodyPr/>
                    <a:lstStyle/>
                    <a:p>
                      <a:pPr algn="r" fontAlgn="b"/>
                      <a:r>
                        <a:rPr lang="fr-FR" sz="1600" u="none" strike="noStrike">
                          <a:effectLst/>
                        </a:rPr>
                        <a:t>2308,00</a:t>
                      </a:r>
                      <a:endParaRPr lang="fr-FR" sz="1600" b="1" i="0" u="none" strike="noStrike">
                        <a:solidFill>
                          <a:srgbClr val="000000"/>
                        </a:solidFill>
                        <a:effectLst/>
                        <a:latin typeface="Calibri" panose="020F0502020204030204" pitchFamily="34" charset="0"/>
                      </a:endParaRPr>
                    </a:p>
                  </a:txBody>
                  <a:tcPr marL="7581" marR="7581" marT="7581" marB="0" anchor="b">
                    <a:solidFill>
                      <a:srgbClr val="F8AC00"/>
                    </a:solidFill>
                  </a:tcPr>
                </a:tc>
                <a:tc>
                  <a:txBody>
                    <a:bodyPr/>
                    <a:lstStyle/>
                    <a:p>
                      <a:pPr algn="r" fontAlgn="b"/>
                      <a:r>
                        <a:rPr lang="fr-FR" sz="1600" u="none" strike="noStrike" dirty="0">
                          <a:effectLst/>
                        </a:rPr>
                        <a:t>3115,00</a:t>
                      </a:r>
                      <a:endParaRPr lang="fr-FR" sz="1600" b="1" i="0" u="none" strike="noStrike" dirty="0">
                        <a:solidFill>
                          <a:srgbClr val="000000"/>
                        </a:solidFill>
                        <a:effectLst/>
                        <a:latin typeface="Calibri" panose="020F0502020204030204" pitchFamily="34" charset="0"/>
                      </a:endParaRPr>
                    </a:p>
                  </a:txBody>
                  <a:tcPr marL="7581" marR="7581" marT="7581" marB="0" anchor="b">
                    <a:solidFill>
                      <a:srgbClr val="F8AC00"/>
                    </a:solidFill>
                  </a:tcPr>
                </a:tc>
                <a:extLst>
                  <a:ext uri="{0D108BD9-81ED-4DB2-BD59-A6C34878D82A}">
                    <a16:rowId xmlns:a16="http://schemas.microsoft.com/office/drawing/2014/main" val="4066392598"/>
                  </a:ext>
                </a:extLst>
              </a:tr>
            </a:tbl>
          </a:graphicData>
        </a:graphic>
      </p:graphicFrame>
      <p:sp>
        <p:nvSpPr>
          <p:cNvPr id="3" name="Rectangle 2">
            <a:extLst>
              <a:ext uri="{FF2B5EF4-FFF2-40B4-BE49-F238E27FC236}">
                <a16:creationId xmlns:a16="http://schemas.microsoft.com/office/drawing/2014/main" id="{88D22732-F6EA-470D-8A1A-07FA48090857}"/>
              </a:ext>
            </a:extLst>
          </p:cNvPr>
          <p:cNvSpPr/>
          <p:nvPr/>
        </p:nvSpPr>
        <p:spPr>
          <a:xfrm>
            <a:off x="674440" y="342664"/>
            <a:ext cx="4262705" cy="369332"/>
          </a:xfrm>
          <a:prstGeom prst="rect">
            <a:avLst/>
          </a:prstGeom>
        </p:spPr>
        <p:txBody>
          <a:bodyPr wrap="none">
            <a:spAutoFit/>
          </a:bodyPr>
          <a:lstStyle/>
          <a:p>
            <a:r>
              <a:rPr lang="fr-FR" dirty="0"/>
              <a:t>Actions non validées par la Région BFC</a:t>
            </a:r>
          </a:p>
        </p:txBody>
      </p:sp>
    </p:spTree>
    <p:extLst>
      <p:ext uri="{BB962C8B-B14F-4D97-AF65-F5344CB8AC3E}">
        <p14:creationId xmlns:p14="http://schemas.microsoft.com/office/powerpoint/2010/main" val="1581024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2 types de financements de la part de l’école :</a:t>
            </a:r>
          </a:p>
        </p:txBody>
      </p:sp>
      <p:sp>
        <p:nvSpPr>
          <p:cNvPr id="3" name="Espace réservé du contenu 2"/>
          <p:cNvSpPr>
            <a:spLocks noGrp="1"/>
          </p:cNvSpPr>
          <p:nvPr>
            <p:ph idx="1"/>
          </p:nvPr>
        </p:nvSpPr>
        <p:spPr>
          <a:xfrm>
            <a:off x="838200" y="1592036"/>
            <a:ext cx="10515600" cy="4584927"/>
          </a:xfrm>
        </p:spPr>
        <p:txBody>
          <a:bodyPr>
            <a:normAutofit/>
          </a:bodyPr>
          <a:lstStyle/>
          <a:p>
            <a:endParaRPr lang="fr-FR" dirty="0">
              <a:latin typeface="arial" panose="020B0604020202020204" pitchFamily="34" charset="0"/>
            </a:endParaRPr>
          </a:p>
          <a:p>
            <a:pPr>
              <a:lnSpc>
                <a:spcPct val="120000"/>
              </a:lnSpc>
            </a:pPr>
            <a:r>
              <a:rPr lang="fr-FR" dirty="0"/>
              <a:t>Subvention annuelle aux associations </a:t>
            </a:r>
            <a:r>
              <a:rPr lang="fr-FR" dirty="0">
                <a:latin typeface="arial" panose="020B0604020202020204" pitchFamily="34" charset="0"/>
              </a:rPr>
              <a:t>(fonds associatif)</a:t>
            </a:r>
            <a:endParaRPr lang="fr-FR" dirty="0"/>
          </a:p>
          <a:p>
            <a:pPr marL="0" indent="0">
              <a:lnSpc>
                <a:spcPct val="120000"/>
              </a:lnSpc>
              <a:buNone/>
            </a:pPr>
            <a:r>
              <a:rPr lang="fr-FR" dirty="0"/>
              <a:t>Financement propre de l’établissement consacré aux associations étudiantes. Fonctionnement courant de l’association.</a:t>
            </a:r>
          </a:p>
          <a:p>
            <a:pPr>
              <a:lnSpc>
                <a:spcPct val="120000"/>
              </a:lnSpc>
            </a:pPr>
            <a:r>
              <a:rPr lang="fr-FR" dirty="0"/>
              <a:t>Part de l’école dans la demande de subvention Soutien aux Initiatives des Associations Etudiantes (SIAE) du Conseil Régional de Bourgogne Franche Comté. Financée par la CVEC. Financement d’actions.</a:t>
            </a:r>
          </a:p>
          <a:p>
            <a:pPr>
              <a:lnSpc>
                <a:spcPct val="120000"/>
              </a:lnSpc>
            </a:pPr>
            <a:endParaRPr lang="fr-FR" dirty="0">
              <a:latin typeface="arial" panose="020B0604020202020204" pitchFamily="34" charset="0"/>
            </a:endParaRPr>
          </a:p>
          <a:p>
            <a:endParaRPr lang="fr-FR" dirty="0"/>
          </a:p>
        </p:txBody>
      </p:sp>
      <p:sp>
        <p:nvSpPr>
          <p:cNvPr id="4" name="Espace réservé de la date 3"/>
          <p:cNvSpPr>
            <a:spLocks noGrp="1"/>
          </p:cNvSpPr>
          <p:nvPr>
            <p:ph type="dt" sz="half" idx="10"/>
          </p:nvPr>
        </p:nvSpPr>
        <p:spPr/>
        <p:txBody>
          <a:bodyPr/>
          <a:lstStyle/>
          <a:p>
            <a:fld id="{91DD9282-A15A-E541-BACD-BAD8BE012FF9}" type="datetime1">
              <a:rPr lang="fr-FR" smtClean="0"/>
              <a:t>31/01/2024</a:t>
            </a:fld>
            <a:endParaRPr lang="fr-FR"/>
          </a:p>
        </p:txBody>
      </p:sp>
      <p:sp>
        <p:nvSpPr>
          <p:cNvPr id="5" name="Espace réservé du pied de page 4"/>
          <p:cNvSpPr>
            <a:spLocks noGrp="1"/>
          </p:cNvSpPr>
          <p:nvPr>
            <p:ph type="ftr" sz="quarter" idx="11"/>
          </p:nvPr>
        </p:nvSpPr>
        <p:spPr/>
        <p:txBody>
          <a:bodyPr/>
          <a:lstStyle/>
          <a:p>
            <a:r>
              <a:rPr lang="fr-FR" dirty="0"/>
              <a:t>L'Institut Agro Dijon</a:t>
            </a:r>
          </a:p>
        </p:txBody>
      </p:sp>
      <p:sp>
        <p:nvSpPr>
          <p:cNvPr id="6" name="Espace réservé du numéro de diapositive 5"/>
          <p:cNvSpPr>
            <a:spLocks noGrp="1"/>
          </p:cNvSpPr>
          <p:nvPr>
            <p:ph type="sldNum" sz="quarter" idx="12"/>
          </p:nvPr>
        </p:nvSpPr>
        <p:spPr/>
        <p:txBody>
          <a:bodyPr/>
          <a:lstStyle/>
          <a:p>
            <a:fld id="{E43F4A00-CEAE-5648-85CC-DAB34D7CE8D6}" type="slidenum">
              <a:rPr lang="fr-FR" smtClean="0"/>
              <a:pPr/>
              <a:t>2</a:t>
            </a:fld>
            <a:endParaRPr lang="fr-FR"/>
          </a:p>
        </p:txBody>
      </p:sp>
    </p:spTree>
    <p:extLst>
      <p:ext uri="{BB962C8B-B14F-4D97-AF65-F5344CB8AC3E}">
        <p14:creationId xmlns:p14="http://schemas.microsoft.com/office/powerpoint/2010/main" val="28547808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0DED5F-9383-48FA-8BE5-F3AF67E48F80}"/>
              </a:ext>
            </a:extLst>
          </p:cNvPr>
          <p:cNvSpPr>
            <a:spLocks noGrp="1"/>
          </p:cNvSpPr>
          <p:nvPr>
            <p:ph type="title"/>
          </p:nvPr>
        </p:nvSpPr>
        <p:spPr/>
        <p:txBody>
          <a:bodyPr/>
          <a:lstStyle/>
          <a:p>
            <a:r>
              <a:rPr lang="fr-FR" dirty="0"/>
              <a:t>SIAE : rédaction 2023</a:t>
            </a:r>
          </a:p>
        </p:txBody>
      </p:sp>
      <p:sp>
        <p:nvSpPr>
          <p:cNvPr id="4" name="Espace réservé de la date 3">
            <a:extLst>
              <a:ext uri="{FF2B5EF4-FFF2-40B4-BE49-F238E27FC236}">
                <a16:creationId xmlns:a16="http://schemas.microsoft.com/office/drawing/2014/main" id="{67687A58-BA63-4FD9-A9DE-A7BD2085C009}"/>
              </a:ext>
            </a:extLst>
          </p:cNvPr>
          <p:cNvSpPr>
            <a:spLocks noGrp="1"/>
          </p:cNvSpPr>
          <p:nvPr>
            <p:ph type="dt" sz="half" idx="10"/>
          </p:nvPr>
        </p:nvSpPr>
        <p:spPr/>
        <p:txBody>
          <a:bodyPr/>
          <a:lstStyle/>
          <a:p>
            <a:fld id="{91DD9282-A15A-E541-BACD-BAD8BE012FF9}" type="datetime1">
              <a:rPr lang="fr-FR" smtClean="0"/>
              <a:t>31/01/2024</a:t>
            </a:fld>
            <a:endParaRPr lang="fr-FR"/>
          </a:p>
        </p:txBody>
      </p:sp>
      <p:sp>
        <p:nvSpPr>
          <p:cNvPr id="5" name="Espace réservé du pied de page 4">
            <a:extLst>
              <a:ext uri="{FF2B5EF4-FFF2-40B4-BE49-F238E27FC236}">
                <a16:creationId xmlns:a16="http://schemas.microsoft.com/office/drawing/2014/main" id="{DD59C830-814C-47E6-99A0-17519DF9D105}"/>
              </a:ext>
            </a:extLst>
          </p:cNvPr>
          <p:cNvSpPr>
            <a:spLocks noGrp="1"/>
          </p:cNvSpPr>
          <p:nvPr>
            <p:ph type="ftr" sz="quarter" idx="11"/>
          </p:nvPr>
        </p:nvSpPr>
        <p:spPr/>
        <p:txBody>
          <a:bodyPr/>
          <a:lstStyle/>
          <a:p>
            <a:r>
              <a:rPr lang="fr-FR" dirty="0"/>
              <a:t>L'Institut Agro Dijon</a:t>
            </a:r>
          </a:p>
        </p:txBody>
      </p:sp>
      <p:sp>
        <p:nvSpPr>
          <p:cNvPr id="6" name="Espace réservé du numéro de diapositive 5">
            <a:extLst>
              <a:ext uri="{FF2B5EF4-FFF2-40B4-BE49-F238E27FC236}">
                <a16:creationId xmlns:a16="http://schemas.microsoft.com/office/drawing/2014/main" id="{29808870-5E69-47A7-98A3-FB5E21D91C2A}"/>
              </a:ext>
            </a:extLst>
          </p:cNvPr>
          <p:cNvSpPr>
            <a:spLocks noGrp="1"/>
          </p:cNvSpPr>
          <p:nvPr>
            <p:ph type="sldNum" sz="quarter" idx="12"/>
          </p:nvPr>
        </p:nvSpPr>
        <p:spPr/>
        <p:txBody>
          <a:bodyPr/>
          <a:lstStyle/>
          <a:p>
            <a:fld id="{E43F4A00-CEAE-5648-85CC-DAB34D7CE8D6}" type="slidenum">
              <a:rPr lang="fr-FR" smtClean="0"/>
              <a:pPr/>
              <a:t>20</a:t>
            </a:fld>
            <a:endParaRPr lang="fr-FR"/>
          </a:p>
        </p:txBody>
      </p:sp>
      <p:sp>
        <p:nvSpPr>
          <p:cNvPr id="7" name="Rectangle 6">
            <a:extLst>
              <a:ext uri="{FF2B5EF4-FFF2-40B4-BE49-F238E27FC236}">
                <a16:creationId xmlns:a16="http://schemas.microsoft.com/office/drawing/2014/main" id="{921D05F0-3C76-4C8D-A52B-529D4F998288}"/>
              </a:ext>
            </a:extLst>
          </p:cNvPr>
          <p:cNvSpPr/>
          <p:nvPr/>
        </p:nvSpPr>
        <p:spPr>
          <a:xfrm>
            <a:off x="2804153" y="1658343"/>
            <a:ext cx="4572000" cy="3479414"/>
          </a:xfrm>
          <a:prstGeom prst="rect">
            <a:avLst/>
          </a:prstGeom>
        </p:spPr>
        <p:txBody>
          <a:bodyPr>
            <a:spAutoFit/>
          </a:bodyPr>
          <a:lstStyle/>
          <a:p>
            <a:pPr algn="just">
              <a:lnSpc>
                <a:spcPct val="150000"/>
              </a:lnSpc>
              <a:spcAft>
                <a:spcPts val="1000"/>
              </a:spcAft>
            </a:pPr>
            <a:r>
              <a:rPr lang="fr-FR" b="1" u="sng" dirty="0">
                <a:latin typeface="Arial" panose="020B0604020202020204" pitchFamily="34" charset="0"/>
                <a:ea typeface="Calibri" panose="020F0502020204030204" pitchFamily="34" charset="0"/>
                <a:cs typeface="Times New Roman" panose="02020603050405020304" pitchFamily="18" charset="0"/>
              </a:rPr>
              <a:t>Action n° :</a:t>
            </a:r>
            <a:r>
              <a:rPr lang="fr-FR" dirty="0">
                <a:latin typeface="Arial" panose="020B0604020202020204" pitchFamily="34" charset="0"/>
                <a:ea typeface="Calibri" panose="020F0502020204030204" pitchFamily="34" charset="0"/>
                <a:cs typeface="Times New Roman" panose="02020603050405020304" pitchFamily="18" charset="0"/>
              </a:rPr>
              <a:t>  Titre</a:t>
            </a: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fr-FR" u="sng" dirty="0">
                <a:latin typeface="Arial" panose="020B0604020202020204" pitchFamily="34" charset="0"/>
                <a:ea typeface="Calibri" panose="020F0502020204030204" pitchFamily="34" charset="0"/>
                <a:cs typeface="Times New Roman" panose="02020603050405020304" pitchFamily="18" charset="0"/>
              </a:rPr>
              <a:t>Le cadre </a:t>
            </a:r>
            <a:r>
              <a:rPr lang="fr-FR" dirty="0">
                <a:latin typeface="Arial" panose="020B0604020202020204" pitchFamily="34" charset="0"/>
                <a:ea typeface="Calibri" panose="020F0502020204030204" pitchFamily="34" charset="0"/>
                <a:cs typeface="Times New Roman" panose="02020603050405020304" pitchFamily="18" charset="0"/>
              </a:rPr>
              <a:t>: </a:t>
            </a: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fr-FR" u="sng" dirty="0">
                <a:latin typeface="Arial" panose="020B0604020202020204" pitchFamily="34" charset="0"/>
                <a:ea typeface="Calibri" panose="020F0502020204030204" pitchFamily="34" charset="0"/>
                <a:cs typeface="Times New Roman" panose="02020603050405020304" pitchFamily="18" charset="0"/>
              </a:rPr>
              <a:t>Les objectifs</a:t>
            </a:r>
            <a:r>
              <a:rPr lang="fr-FR" dirty="0">
                <a:latin typeface="Arial" panose="020B0604020202020204" pitchFamily="34" charset="0"/>
                <a:ea typeface="Calibri" panose="020F0502020204030204" pitchFamily="34" charset="0"/>
                <a:cs typeface="Times New Roman" panose="02020603050405020304" pitchFamily="18" charset="0"/>
              </a:rPr>
              <a:t> :</a:t>
            </a: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fr-FR" u="sng" dirty="0">
                <a:latin typeface="Arial" panose="020B0604020202020204" pitchFamily="34" charset="0"/>
                <a:ea typeface="Calibri" panose="020F0502020204030204" pitchFamily="34" charset="0"/>
                <a:cs typeface="Times New Roman" panose="02020603050405020304" pitchFamily="18" charset="0"/>
              </a:rPr>
              <a:t>Le projet</a:t>
            </a:r>
            <a:r>
              <a:rPr lang="fr-FR" dirty="0">
                <a:latin typeface="Arial" panose="020B0604020202020204" pitchFamily="34" charset="0"/>
                <a:ea typeface="Calibri" panose="020F0502020204030204" pitchFamily="34" charset="0"/>
                <a:cs typeface="Times New Roman" panose="02020603050405020304" pitchFamily="18" charset="0"/>
              </a:rPr>
              <a:t> : </a:t>
            </a: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fr-FR" u="sng" dirty="0">
                <a:latin typeface="Arial" panose="020B0604020202020204" pitchFamily="34" charset="0"/>
                <a:ea typeface="Calibri" panose="020F0502020204030204" pitchFamily="34" charset="0"/>
                <a:cs typeface="Times New Roman" panose="02020603050405020304" pitchFamily="18" charset="0"/>
              </a:rPr>
              <a:t>L’association bénéficiaire</a:t>
            </a:r>
            <a:r>
              <a:rPr lang="fr-FR" dirty="0">
                <a:latin typeface="Arial" panose="020B0604020202020204" pitchFamily="34" charset="0"/>
                <a:ea typeface="Calibri" panose="020F0502020204030204" pitchFamily="34" charset="0"/>
                <a:cs typeface="Times New Roman" panose="02020603050405020304" pitchFamily="18" charset="0"/>
              </a:rPr>
              <a:t> : </a:t>
            </a: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fr-FR" u="sng" dirty="0">
                <a:latin typeface="Arial" panose="020B0604020202020204" pitchFamily="34" charset="0"/>
                <a:ea typeface="Calibri" panose="020F0502020204030204" pitchFamily="34" charset="0"/>
                <a:cs typeface="Times New Roman" panose="02020603050405020304" pitchFamily="18" charset="0"/>
              </a:rPr>
              <a:t>Les responsables</a:t>
            </a:r>
            <a:r>
              <a:rPr lang="fr-FR" dirty="0">
                <a:latin typeface="Arial" panose="020B0604020202020204" pitchFamily="34" charset="0"/>
                <a:ea typeface="Calibri" panose="020F0502020204030204" pitchFamily="34" charset="0"/>
                <a:cs typeface="Times New Roman" panose="02020603050405020304" pitchFamily="18" charset="0"/>
              </a:rPr>
              <a:t> : </a:t>
            </a: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fr-FR" u="sng" dirty="0">
                <a:latin typeface="Arial" panose="020B0604020202020204" pitchFamily="34" charset="0"/>
                <a:ea typeface="Calibri" panose="020F0502020204030204" pitchFamily="34" charset="0"/>
                <a:cs typeface="Times New Roman" panose="02020603050405020304" pitchFamily="18" charset="0"/>
              </a:rPr>
              <a:t>Le budget</a:t>
            </a:r>
            <a:r>
              <a:rPr lang="fr-FR" dirty="0">
                <a:latin typeface="Arial" panose="020B0604020202020204" pitchFamily="34" charset="0"/>
                <a:ea typeface="Calibri" panose="020F0502020204030204" pitchFamily="34" charset="0"/>
                <a:cs typeface="Times New Roman" panose="02020603050405020304" pitchFamily="18" charset="0"/>
              </a:rPr>
              <a:t> :</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4175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0DED5F-9383-48FA-8BE5-F3AF67E48F80}"/>
              </a:ext>
            </a:extLst>
          </p:cNvPr>
          <p:cNvSpPr>
            <a:spLocks noGrp="1"/>
          </p:cNvSpPr>
          <p:nvPr>
            <p:ph type="title"/>
          </p:nvPr>
        </p:nvSpPr>
        <p:spPr>
          <a:xfrm>
            <a:off x="756557" y="136525"/>
            <a:ext cx="10515600" cy="786039"/>
          </a:xfrm>
        </p:spPr>
        <p:txBody>
          <a:bodyPr/>
          <a:lstStyle/>
          <a:p>
            <a:r>
              <a:rPr lang="fr-FR" dirty="0"/>
              <a:t>SIAE : rédaction 2023</a:t>
            </a:r>
          </a:p>
        </p:txBody>
      </p:sp>
      <p:sp>
        <p:nvSpPr>
          <p:cNvPr id="4" name="Espace réservé de la date 3">
            <a:extLst>
              <a:ext uri="{FF2B5EF4-FFF2-40B4-BE49-F238E27FC236}">
                <a16:creationId xmlns:a16="http://schemas.microsoft.com/office/drawing/2014/main" id="{67687A58-BA63-4FD9-A9DE-A7BD2085C009}"/>
              </a:ext>
            </a:extLst>
          </p:cNvPr>
          <p:cNvSpPr>
            <a:spLocks noGrp="1"/>
          </p:cNvSpPr>
          <p:nvPr>
            <p:ph type="dt" sz="half" idx="10"/>
          </p:nvPr>
        </p:nvSpPr>
        <p:spPr/>
        <p:txBody>
          <a:bodyPr/>
          <a:lstStyle/>
          <a:p>
            <a:fld id="{91DD9282-A15A-E541-BACD-BAD8BE012FF9}" type="datetime1">
              <a:rPr lang="fr-FR" smtClean="0"/>
              <a:t>31/01/2024</a:t>
            </a:fld>
            <a:endParaRPr lang="fr-FR"/>
          </a:p>
        </p:txBody>
      </p:sp>
      <p:sp>
        <p:nvSpPr>
          <p:cNvPr id="5" name="Espace réservé du pied de page 4">
            <a:extLst>
              <a:ext uri="{FF2B5EF4-FFF2-40B4-BE49-F238E27FC236}">
                <a16:creationId xmlns:a16="http://schemas.microsoft.com/office/drawing/2014/main" id="{DD59C830-814C-47E6-99A0-17519DF9D105}"/>
              </a:ext>
            </a:extLst>
          </p:cNvPr>
          <p:cNvSpPr>
            <a:spLocks noGrp="1"/>
          </p:cNvSpPr>
          <p:nvPr>
            <p:ph type="ftr" sz="quarter" idx="11"/>
          </p:nvPr>
        </p:nvSpPr>
        <p:spPr/>
        <p:txBody>
          <a:bodyPr/>
          <a:lstStyle/>
          <a:p>
            <a:r>
              <a:rPr lang="fr-FR" dirty="0"/>
              <a:t>L'Institut Agro Dijon</a:t>
            </a:r>
          </a:p>
        </p:txBody>
      </p:sp>
      <p:sp>
        <p:nvSpPr>
          <p:cNvPr id="6" name="Espace réservé du numéro de diapositive 5">
            <a:extLst>
              <a:ext uri="{FF2B5EF4-FFF2-40B4-BE49-F238E27FC236}">
                <a16:creationId xmlns:a16="http://schemas.microsoft.com/office/drawing/2014/main" id="{29808870-5E69-47A7-98A3-FB5E21D91C2A}"/>
              </a:ext>
            </a:extLst>
          </p:cNvPr>
          <p:cNvSpPr>
            <a:spLocks noGrp="1"/>
          </p:cNvSpPr>
          <p:nvPr>
            <p:ph type="sldNum" sz="quarter" idx="12"/>
          </p:nvPr>
        </p:nvSpPr>
        <p:spPr/>
        <p:txBody>
          <a:bodyPr/>
          <a:lstStyle/>
          <a:p>
            <a:fld id="{E43F4A00-CEAE-5648-85CC-DAB34D7CE8D6}" type="slidenum">
              <a:rPr lang="fr-FR" smtClean="0"/>
              <a:pPr/>
              <a:t>21</a:t>
            </a:fld>
            <a:endParaRPr lang="fr-FR"/>
          </a:p>
        </p:txBody>
      </p:sp>
      <p:graphicFrame>
        <p:nvGraphicFramePr>
          <p:cNvPr id="8" name="Tableau 7">
            <a:extLst>
              <a:ext uri="{FF2B5EF4-FFF2-40B4-BE49-F238E27FC236}">
                <a16:creationId xmlns:a16="http://schemas.microsoft.com/office/drawing/2014/main" id="{4CF87FAE-59AF-4B8D-B48B-2CCF56E4FD31}"/>
              </a:ext>
            </a:extLst>
          </p:cNvPr>
          <p:cNvGraphicFramePr>
            <a:graphicFrameLocks noGrp="1"/>
          </p:cNvGraphicFramePr>
          <p:nvPr>
            <p:extLst>
              <p:ext uri="{D42A27DB-BD31-4B8C-83A1-F6EECF244321}">
                <p14:modId xmlns:p14="http://schemas.microsoft.com/office/powerpoint/2010/main" val="3615841110"/>
              </p:ext>
            </p:extLst>
          </p:nvPr>
        </p:nvGraphicFramePr>
        <p:xfrm>
          <a:off x="756557" y="1094014"/>
          <a:ext cx="10689771" cy="4855947"/>
        </p:xfrm>
        <a:graphic>
          <a:graphicData uri="http://schemas.openxmlformats.org/drawingml/2006/table">
            <a:tbl>
              <a:tblPr firstRow="1" firstCol="1" bandRow="1">
                <a:tableStyleId>{5C22544A-7EE6-4342-B048-85BDC9FD1C3A}</a:tableStyleId>
              </a:tblPr>
              <a:tblGrid>
                <a:gridCol w="3815946">
                  <a:extLst>
                    <a:ext uri="{9D8B030D-6E8A-4147-A177-3AD203B41FA5}">
                      <a16:colId xmlns:a16="http://schemas.microsoft.com/office/drawing/2014/main" val="4192111123"/>
                    </a:ext>
                  </a:extLst>
                </a:gridCol>
                <a:gridCol w="1591821">
                  <a:extLst>
                    <a:ext uri="{9D8B030D-6E8A-4147-A177-3AD203B41FA5}">
                      <a16:colId xmlns:a16="http://schemas.microsoft.com/office/drawing/2014/main" val="76213437"/>
                    </a:ext>
                  </a:extLst>
                </a:gridCol>
                <a:gridCol w="3466606">
                  <a:extLst>
                    <a:ext uri="{9D8B030D-6E8A-4147-A177-3AD203B41FA5}">
                      <a16:colId xmlns:a16="http://schemas.microsoft.com/office/drawing/2014/main" val="2205223624"/>
                    </a:ext>
                  </a:extLst>
                </a:gridCol>
                <a:gridCol w="1815398">
                  <a:extLst>
                    <a:ext uri="{9D8B030D-6E8A-4147-A177-3AD203B41FA5}">
                      <a16:colId xmlns:a16="http://schemas.microsoft.com/office/drawing/2014/main" val="1181012451"/>
                    </a:ext>
                  </a:extLst>
                </a:gridCol>
              </a:tblGrid>
              <a:tr h="676865">
                <a:tc gridSpan="2">
                  <a:txBody>
                    <a:bodyPr/>
                    <a:lstStyle/>
                    <a:p>
                      <a:pPr algn="just">
                        <a:lnSpc>
                          <a:spcPct val="150000"/>
                        </a:lnSpc>
                        <a:spcAft>
                          <a:spcPts val="1000"/>
                        </a:spcAft>
                      </a:pPr>
                      <a:r>
                        <a:rPr lang="fr-FR" sz="1600" u="sng" dirty="0">
                          <a:effectLst/>
                        </a:rPr>
                        <a:t>DEPENSES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gridSpan="2">
                  <a:txBody>
                    <a:bodyPr/>
                    <a:lstStyle/>
                    <a:p>
                      <a:pPr algn="just">
                        <a:lnSpc>
                          <a:spcPct val="150000"/>
                        </a:lnSpc>
                        <a:spcAft>
                          <a:spcPts val="1000"/>
                        </a:spcAft>
                      </a:pPr>
                      <a:r>
                        <a:rPr lang="fr-FR" sz="1600" u="sng">
                          <a:effectLst/>
                        </a:rPr>
                        <a:t>RESSOURCES</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extLst>
                  <a:ext uri="{0D108BD9-81ED-4DB2-BD59-A6C34878D82A}">
                    <a16:rowId xmlns:a16="http://schemas.microsoft.com/office/drawing/2014/main" val="1331104814"/>
                  </a:ext>
                </a:extLst>
              </a:tr>
              <a:tr h="1024917">
                <a:tc>
                  <a:txBody>
                    <a:bodyPr/>
                    <a:lstStyle/>
                    <a:p>
                      <a:pPr algn="just">
                        <a:lnSpc>
                          <a:spcPct val="150000"/>
                        </a:lnSpc>
                        <a:spcAft>
                          <a:spcPts val="1000"/>
                        </a:spcAft>
                      </a:pPr>
                      <a:r>
                        <a:rPr lang="fr-FR" sz="1600" u="sng" dirty="0">
                          <a:solidFill>
                            <a:schemeClr val="tx1"/>
                          </a:solidFill>
                          <a:effectLst/>
                        </a:rPr>
                        <a:t>Nature de la dépense</a:t>
                      </a:r>
                      <a:endParaRPr lang="fr-F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40000"/>
                        <a:lumOff val="60000"/>
                      </a:schemeClr>
                    </a:solidFill>
                  </a:tcPr>
                </a:tc>
                <a:tc>
                  <a:txBody>
                    <a:bodyPr/>
                    <a:lstStyle/>
                    <a:p>
                      <a:pPr algn="just">
                        <a:lnSpc>
                          <a:spcPct val="150000"/>
                        </a:lnSpc>
                        <a:spcAft>
                          <a:spcPts val="1000"/>
                        </a:spcAft>
                      </a:pPr>
                      <a:r>
                        <a:rPr lang="fr-FR" sz="1600" u="sng" dirty="0">
                          <a:effectLst/>
                        </a:rPr>
                        <a:t>Coût</a:t>
                      </a:r>
                      <a:endParaRPr lang="fr-FR" sz="1600" dirty="0">
                        <a:effectLst/>
                      </a:endParaRPr>
                    </a:p>
                    <a:p>
                      <a:pPr algn="just">
                        <a:lnSpc>
                          <a:spcPct val="150000"/>
                        </a:lnSpc>
                        <a:spcAft>
                          <a:spcPts val="1000"/>
                        </a:spcAft>
                      </a:pPr>
                      <a:r>
                        <a:rPr lang="fr-FR" sz="1600" u="sng" dirty="0">
                          <a:effectLst/>
                        </a:rPr>
                        <a:t>en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40000"/>
                        <a:lumOff val="60000"/>
                      </a:schemeClr>
                    </a:solidFill>
                  </a:tcPr>
                </a:tc>
                <a:tc>
                  <a:txBody>
                    <a:bodyPr/>
                    <a:lstStyle/>
                    <a:p>
                      <a:pPr algn="just">
                        <a:lnSpc>
                          <a:spcPct val="150000"/>
                        </a:lnSpc>
                        <a:spcAft>
                          <a:spcPts val="1000"/>
                        </a:spcAft>
                      </a:pPr>
                      <a:r>
                        <a:rPr lang="fr-FR" sz="1600" u="sng" dirty="0">
                          <a:effectLst/>
                        </a:rPr>
                        <a:t>Financeurs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40000"/>
                        <a:lumOff val="60000"/>
                      </a:schemeClr>
                    </a:solidFill>
                  </a:tcPr>
                </a:tc>
                <a:tc>
                  <a:txBody>
                    <a:bodyPr/>
                    <a:lstStyle/>
                    <a:p>
                      <a:pPr algn="just">
                        <a:lnSpc>
                          <a:spcPct val="150000"/>
                        </a:lnSpc>
                        <a:spcAft>
                          <a:spcPts val="1000"/>
                        </a:spcAft>
                      </a:pPr>
                      <a:r>
                        <a:rPr lang="fr-FR" sz="1600" u="sng" dirty="0">
                          <a:effectLst/>
                        </a:rPr>
                        <a:t>Montant</a:t>
                      </a:r>
                      <a:endParaRPr lang="fr-FR" sz="1600" dirty="0">
                        <a:effectLst/>
                      </a:endParaRPr>
                    </a:p>
                    <a:p>
                      <a:pPr algn="just">
                        <a:lnSpc>
                          <a:spcPct val="150000"/>
                        </a:lnSpc>
                        <a:spcAft>
                          <a:spcPts val="1000"/>
                        </a:spcAft>
                      </a:pPr>
                      <a:r>
                        <a:rPr lang="fr-FR" sz="1600" u="sng" dirty="0">
                          <a:effectLst/>
                        </a:rPr>
                        <a:t>en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40000"/>
                        <a:lumOff val="60000"/>
                      </a:schemeClr>
                    </a:solidFill>
                  </a:tcPr>
                </a:tc>
                <a:extLst>
                  <a:ext uri="{0D108BD9-81ED-4DB2-BD59-A6C34878D82A}">
                    <a16:rowId xmlns:a16="http://schemas.microsoft.com/office/drawing/2014/main" val="383190349"/>
                  </a:ext>
                </a:extLst>
              </a:tr>
              <a:tr h="1024917">
                <a:tc>
                  <a:txBody>
                    <a:bodyPr/>
                    <a:lstStyle/>
                    <a:p>
                      <a:pPr algn="just">
                        <a:lnSpc>
                          <a:spcPct val="150000"/>
                        </a:lnSpc>
                        <a:spcAft>
                          <a:spcPts val="1000"/>
                        </a:spcAft>
                      </a:pPr>
                      <a:r>
                        <a:rPr lang="fr-FR" sz="1600" dirty="0">
                          <a:solidFill>
                            <a:schemeClr val="tx1"/>
                          </a:solidFill>
                          <a:effectLst/>
                        </a:rPr>
                        <a:t> </a:t>
                      </a:r>
                      <a:endParaRPr lang="fr-F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just">
                        <a:lnSpc>
                          <a:spcPct val="150000"/>
                        </a:lnSpc>
                        <a:spcAft>
                          <a:spcPts val="1000"/>
                        </a:spcAft>
                      </a:pPr>
                      <a:r>
                        <a:rPr lang="fr-FR" sz="1600" dirty="0">
                          <a:effectLst/>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just">
                        <a:lnSpc>
                          <a:spcPct val="150000"/>
                        </a:lnSpc>
                        <a:spcAft>
                          <a:spcPts val="1000"/>
                        </a:spcAft>
                      </a:pPr>
                      <a:r>
                        <a:rPr lang="fr-FR" sz="1600" dirty="0">
                          <a:effectLst/>
                        </a:rPr>
                        <a:t>Région </a:t>
                      </a:r>
                    </a:p>
                    <a:p>
                      <a:pPr algn="just">
                        <a:lnSpc>
                          <a:spcPct val="150000"/>
                        </a:lnSpc>
                        <a:spcAft>
                          <a:spcPts val="1000"/>
                        </a:spcAft>
                      </a:pPr>
                      <a:r>
                        <a:rPr lang="fr-FR" sz="1600" dirty="0">
                          <a:effectLst/>
                        </a:rPr>
                        <a:t>Bourgogne-Franche-Comté</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just">
                        <a:lnSpc>
                          <a:spcPct val="150000"/>
                        </a:lnSpc>
                        <a:spcAft>
                          <a:spcPts val="100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a16="http://schemas.microsoft.com/office/drawing/2014/main" val="1737633639"/>
                  </a:ext>
                </a:extLst>
              </a:tr>
              <a:tr h="550308">
                <a:tc>
                  <a:txBody>
                    <a:bodyPr/>
                    <a:lstStyle/>
                    <a:p>
                      <a:pPr algn="just">
                        <a:lnSpc>
                          <a:spcPct val="150000"/>
                        </a:lnSpc>
                        <a:spcAft>
                          <a:spcPts val="1000"/>
                        </a:spcAft>
                      </a:pPr>
                      <a:r>
                        <a:rPr lang="fr-FR" sz="1600" dirty="0">
                          <a:solidFill>
                            <a:schemeClr val="tx1"/>
                          </a:solidFill>
                          <a:effectLst/>
                        </a:rPr>
                        <a:t> </a:t>
                      </a:r>
                      <a:endParaRPr lang="fr-F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just">
                        <a:lnSpc>
                          <a:spcPct val="150000"/>
                        </a:lnSpc>
                        <a:spcAft>
                          <a:spcPts val="1000"/>
                        </a:spcAft>
                      </a:pPr>
                      <a:r>
                        <a:rPr lang="fr-FR" sz="1600" dirty="0">
                          <a:effectLst/>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just">
                        <a:lnSpc>
                          <a:spcPct val="150000"/>
                        </a:lnSpc>
                        <a:spcAft>
                          <a:spcPts val="1000"/>
                        </a:spcAft>
                      </a:pPr>
                      <a:r>
                        <a:rPr lang="fr-FR" sz="1600" dirty="0">
                          <a:effectLst/>
                        </a:rPr>
                        <a:t>Institut Agro Dijon</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just">
                        <a:lnSpc>
                          <a:spcPct val="150000"/>
                        </a:lnSpc>
                        <a:spcAft>
                          <a:spcPts val="1000"/>
                        </a:spcAft>
                      </a:pPr>
                      <a:r>
                        <a:rPr lang="fr-FR" sz="1600">
                          <a:effectLst/>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a16="http://schemas.microsoft.com/office/drawing/2014/main" val="1738706065"/>
                  </a:ext>
                </a:extLst>
              </a:tr>
              <a:tr h="789470">
                <a:tc>
                  <a:txBody>
                    <a:bodyPr/>
                    <a:lstStyle/>
                    <a:p>
                      <a:pPr algn="just">
                        <a:lnSpc>
                          <a:spcPct val="150000"/>
                        </a:lnSpc>
                        <a:spcAft>
                          <a:spcPts val="1000"/>
                        </a:spcAft>
                      </a:pPr>
                      <a:r>
                        <a:rPr lang="fr-FR" sz="1600" dirty="0">
                          <a:solidFill>
                            <a:schemeClr val="tx1"/>
                          </a:solidFill>
                          <a:effectLst/>
                        </a:rPr>
                        <a:t> </a:t>
                      </a:r>
                      <a:endParaRPr lang="fr-F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just">
                        <a:lnSpc>
                          <a:spcPct val="150000"/>
                        </a:lnSpc>
                        <a:spcAft>
                          <a:spcPts val="1000"/>
                        </a:spcAft>
                      </a:pPr>
                      <a:r>
                        <a:rPr lang="fr-FR" sz="1600" dirty="0">
                          <a:effectLst/>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just">
                        <a:lnSpc>
                          <a:spcPct val="150000"/>
                        </a:lnSpc>
                        <a:spcAft>
                          <a:spcPts val="1000"/>
                        </a:spcAft>
                      </a:pPr>
                      <a:r>
                        <a:rPr lang="fr-FR" sz="1600" dirty="0">
                          <a:effectLst/>
                        </a:rPr>
                        <a:t>Autre (à développer)</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just">
                        <a:lnSpc>
                          <a:spcPct val="150000"/>
                        </a:lnSpc>
                        <a:spcAft>
                          <a:spcPts val="1000"/>
                        </a:spcAft>
                      </a:pPr>
                      <a:r>
                        <a:rPr lang="fr-FR" sz="1600" dirty="0">
                          <a:effectLst/>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a16="http://schemas.microsoft.com/office/drawing/2014/main" val="958589843"/>
                  </a:ext>
                </a:extLst>
              </a:tr>
              <a:tr h="789470">
                <a:tc>
                  <a:txBody>
                    <a:bodyPr/>
                    <a:lstStyle/>
                    <a:p>
                      <a:pPr algn="just">
                        <a:lnSpc>
                          <a:spcPct val="150000"/>
                        </a:lnSpc>
                        <a:spcAft>
                          <a:spcPts val="1000"/>
                        </a:spcAft>
                      </a:pPr>
                      <a:r>
                        <a:rPr lang="fr-FR" sz="1600" u="sng" dirty="0">
                          <a:solidFill>
                            <a:schemeClr val="tx1"/>
                          </a:solidFill>
                          <a:effectLst/>
                        </a:rPr>
                        <a:t>TOTAL TTC :</a:t>
                      </a:r>
                      <a:endParaRPr lang="fr-F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40000"/>
                        <a:lumOff val="60000"/>
                      </a:schemeClr>
                    </a:solidFill>
                  </a:tcPr>
                </a:tc>
                <a:tc>
                  <a:txBody>
                    <a:bodyPr/>
                    <a:lstStyle/>
                    <a:p>
                      <a:pPr algn="just">
                        <a:lnSpc>
                          <a:spcPct val="150000"/>
                        </a:lnSpc>
                        <a:spcAft>
                          <a:spcPts val="100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40000"/>
                        <a:lumOff val="60000"/>
                      </a:schemeClr>
                    </a:solidFill>
                  </a:tcPr>
                </a:tc>
                <a:tc>
                  <a:txBody>
                    <a:bodyPr/>
                    <a:lstStyle/>
                    <a:p>
                      <a:pPr algn="just">
                        <a:lnSpc>
                          <a:spcPct val="150000"/>
                        </a:lnSpc>
                        <a:spcAft>
                          <a:spcPts val="1000"/>
                        </a:spcAft>
                      </a:pPr>
                      <a:r>
                        <a:rPr lang="fr-FR" sz="1600" u="sng" dirty="0">
                          <a:effectLst/>
                        </a:rPr>
                        <a:t>TOTAL TTC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40000"/>
                        <a:lumOff val="60000"/>
                      </a:schemeClr>
                    </a:solidFill>
                  </a:tcPr>
                </a:tc>
                <a:tc>
                  <a:txBody>
                    <a:bodyPr/>
                    <a:lstStyle/>
                    <a:p>
                      <a:pPr algn="just">
                        <a:lnSpc>
                          <a:spcPct val="150000"/>
                        </a:lnSpc>
                        <a:spcAft>
                          <a:spcPts val="1000"/>
                        </a:spcAft>
                      </a:pPr>
                      <a:r>
                        <a:rPr lang="fr-FR" sz="1600" dirty="0">
                          <a:effectLst/>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40000"/>
                        <a:lumOff val="60000"/>
                      </a:schemeClr>
                    </a:solidFill>
                  </a:tcPr>
                </a:tc>
                <a:extLst>
                  <a:ext uri="{0D108BD9-81ED-4DB2-BD59-A6C34878D82A}">
                    <a16:rowId xmlns:a16="http://schemas.microsoft.com/office/drawing/2014/main" val="4282264746"/>
                  </a:ext>
                </a:extLst>
              </a:tr>
            </a:tbl>
          </a:graphicData>
        </a:graphic>
      </p:graphicFrame>
    </p:spTree>
    <p:extLst>
      <p:ext uri="{BB962C8B-B14F-4D97-AF65-F5344CB8AC3E}">
        <p14:creationId xmlns:p14="http://schemas.microsoft.com/office/powerpoint/2010/main" val="43131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Demandes dans le cadre du fonds associatif</a:t>
            </a:r>
          </a:p>
        </p:txBody>
      </p:sp>
      <p:sp>
        <p:nvSpPr>
          <p:cNvPr id="4" name="Espace réservé de la date 3"/>
          <p:cNvSpPr>
            <a:spLocks noGrp="1"/>
          </p:cNvSpPr>
          <p:nvPr>
            <p:ph type="dt" sz="half" idx="10"/>
          </p:nvPr>
        </p:nvSpPr>
        <p:spPr/>
        <p:txBody>
          <a:bodyPr/>
          <a:lstStyle/>
          <a:p>
            <a:fld id="{91DD9282-A15A-E541-BACD-BAD8BE012FF9}" type="datetime1">
              <a:rPr lang="fr-FR" smtClean="0"/>
              <a:t>31/01/2024</a:t>
            </a:fld>
            <a:endParaRPr lang="fr-FR"/>
          </a:p>
        </p:txBody>
      </p:sp>
      <p:sp>
        <p:nvSpPr>
          <p:cNvPr id="5" name="Espace réservé du pied de page 4"/>
          <p:cNvSpPr>
            <a:spLocks noGrp="1"/>
          </p:cNvSpPr>
          <p:nvPr>
            <p:ph type="ftr" sz="quarter" idx="11"/>
          </p:nvPr>
        </p:nvSpPr>
        <p:spPr/>
        <p:txBody>
          <a:bodyPr/>
          <a:lstStyle/>
          <a:p>
            <a:r>
              <a:rPr lang="fr-FR" dirty="0"/>
              <a:t>L'Institut Agro Dijon</a:t>
            </a:r>
          </a:p>
        </p:txBody>
      </p:sp>
      <p:sp>
        <p:nvSpPr>
          <p:cNvPr id="6" name="Espace réservé du numéro de diapositive 5"/>
          <p:cNvSpPr>
            <a:spLocks noGrp="1"/>
          </p:cNvSpPr>
          <p:nvPr>
            <p:ph type="sldNum" sz="quarter" idx="12"/>
          </p:nvPr>
        </p:nvSpPr>
        <p:spPr/>
        <p:txBody>
          <a:bodyPr/>
          <a:lstStyle/>
          <a:p>
            <a:fld id="{E43F4A00-CEAE-5648-85CC-DAB34D7CE8D6}" type="slidenum">
              <a:rPr lang="fr-FR" smtClean="0"/>
              <a:pPr/>
              <a:t>3</a:t>
            </a:fld>
            <a:endParaRPr lang="fr-FR"/>
          </a:p>
        </p:txBody>
      </p:sp>
      <p:sp>
        <p:nvSpPr>
          <p:cNvPr id="8" name="Espace réservé du contenu 7">
            <a:extLst>
              <a:ext uri="{FF2B5EF4-FFF2-40B4-BE49-F238E27FC236}">
                <a16:creationId xmlns:a16="http://schemas.microsoft.com/office/drawing/2014/main" id="{7A3BD11F-C6C9-4DBC-ABF7-B93E0E7280E6}"/>
              </a:ext>
            </a:extLst>
          </p:cNvPr>
          <p:cNvSpPr>
            <a:spLocks noGrp="1"/>
          </p:cNvSpPr>
          <p:nvPr>
            <p:ph idx="1"/>
          </p:nvPr>
        </p:nvSpPr>
        <p:spPr>
          <a:xfrm>
            <a:off x="838200" y="1690688"/>
            <a:ext cx="10515600" cy="4486275"/>
          </a:xfrm>
        </p:spPr>
        <p:txBody>
          <a:bodyPr>
            <a:normAutofit fontScale="70000" lnSpcReduction="20000"/>
          </a:bodyPr>
          <a:lstStyle/>
          <a:p>
            <a:pPr marL="457200" lvl="1" indent="-457200">
              <a:lnSpc>
                <a:spcPct val="120000"/>
              </a:lnSpc>
              <a:spcBef>
                <a:spcPts val="1200"/>
              </a:spcBef>
            </a:pPr>
            <a:r>
              <a:rPr lang="fr-FR" sz="3200" dirty="0"/>
              <a:t>Demande aux associations en juillet : </a:t>
            </a:r>
          </a:p>
          <a:p>
            <a:pPr marL="457200" lvl="2" indent="0">
              <a:lnSpc>
                <a:spcPct val="120000"/>
              </a:lnSpc>
              <a:spcBef>
                <a:spcPts val="0"/>
              </a:spcBef>
              <a:buNone/>
            </a:pPr>
            <a:r>
              <a:rPr lang="fr-FR" sz="2900" dirty="0"/>
              <a:t>Bilan budgétaire (dépenses recettes) année N réalisé + prévisionnel des 5 mois restants</a:t>
            </a:r>
          </a:p>
          <a:p>
            <a:pPr marL="457200" lvl="2" indent="0">
              <a:lnSpc>
                <a:spcPct val="120000"/>
              </a:lnSpc>
              <a:spcBef>
                <a:spcPts val="0"/>
              </a:spcBef>
              <a:buNone/>
            </a:pPr>
            <a:r>
              <a:rPr lang="fr-FR" sz="2900" dirty="0"/>
              <a:t>Budget prévisionnel (dépenses recettes) année N+1 avec demande de subvention à l’Institut Agro Dijon.</a:t>
            </a:r>
          </a:p>
          <a:p>
            <a:pPr marL="457200" lvl="1" indent="-457200">
              <a:lnSpc>
                <a:spcPct val="120000"/>
              </a:lnSpc>
              <a:spcBef>
                <a:spcPts val="1200"/>
              </a:spcBef>
            </a:pPr>
            <a:r>
              <a:rPr lang="fr-FR" sz="3200" dirty="0"/>
              <a:t>CEVE octobre et conseil d’école novembre</a:t>
            </a:r>
          </a:p>
          <a:p>
            <a:pPr marL="457200" lvl="1" indent="-457200">
              <a:lnSpc>
                <a:spcPct val="120000"/>
              </a:lnSpc>
              <a:spcBef>
                <a:spcPts val="1200"/>
              </a:spcBef>
            </a:pPr>
            <a:r>
              <a:rPr lang="fr-FR" sz="3100" dirty="0"/>
              <a:t>Cadre : respect de la charte de Vie étudiante et du règlement intérieur</a:t>
            </a:r>
          </a:p>
          <a:p>
            <a:pPr marL="457200" lvl="1" indent="-457200">
              <a:lnSpc>
                <a:spcPct val="120000"/>
              </a:lnSpc>
              <a:spcBef>
                <a:spcPts val="1200"/>
              </a:spcBef>
            </a:pPr>
            <a:r>
              <a:rPr lang="fr-FR" sz="3100" dirty="0"/>
              <a:t>Contexte budgétaire serré</a:t>
            </a:r>
          </a:p>
          <a:p>
            <a:pPr marL="457200" lvl="1" indent="-457200">
              <a:lnSpc>
                <a:spcPct val="120000"/>
              </a:lnSpc>
              <a:spcBef>
                <a:spcPts val="1200"/>
              </a:spcBef>
            </a:pPr>
            <a:r>
              <a:rPr lang="fr-FR" sz="3100" dirty="0"/>
              <a:t>réduction de 9 000€ sur le montant global des subventions octroyées l'année dernière soit un montant total à répartir de 31 220€ pour 2024</a:t>
            </a:r>
          </a:p>
          <a:p>
            <a:pPr marL="457200" lvl="1" indent="-457200">
              <a:lnSpc>
                <a:spcPct val="120000"/>
              </a:lnSpc>
              <a:spcBef>
                <a:spcPts val="1200"/>
              </a:spcBef>
            </a:pPr>
            <a:r>
              <a:rPr lang="fr-FR" sz="3100" dirty="0"/>
              <a:t>Total des demandes des associations : 39 975€</a:t>
            </a:r>
          </a:p>
        </p:txBody>
      </p:sp>
    </p:spTree>
    <p:extLst>
      <p:ext uri="{BB962C8B-B14F-4D97-AF65-F5344CB8AC3E}">
        <p14:creationId xmlns:p14="http://schemas.microsoft.com/office/powerpoint/2010/main" val="947289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908504"/>
          </a:xfrm>
        </p:spPr>
        <p:txBody>
          <a:bodyPr/>
          <a:lstStyle/>
          <a:p>
            <a:r>
              <a:rPr lang="fr-FR" dirty="0"/>
              <a:t>Arbitrages Fonds associatif</a:t>
            </a:r>
          </a:p>
        </p:txBody>
      </p:sp>
      <p:sp>
        <p:nvSpPr>
          <p:cNvPr id="4" name="Espace réservé de la date 3"/>
          <p:cNvSpPr>
            <a:spLocks noGrp="1"/>
          </p:cNvSpPr>
          <p:nvPr>
            <p:ph type="dt" sz="half" idx="10"/>
          </p:nvPr>
        </p:nvSpPr>
        <p:spPr/>
        <p:txBody>
          <a:bodyPr/>
          <a:lstStyle/>
          <a:p>
            <a:fld id="{91DD9282-A15A-E541-BACD-BAD8BE012FF9}" type="datetime1">
              <a:rPr lang="fr-FR" smtClean="0"/>
              <a:t>31/01/2024</a:t>
            </a:fld>
            <a:endParaRPr lang="fr-FR"/>
          </a:p>
        </p:txBody>
      </p:sp>
      <p:sp>
        <p:nvSpPr>
          <p:cNvPr id="5" name="Espace réservé du pied de page 4"/>
          <p:cNvSpPr>
            <a:spLocks noGrp="1"/>
          </p:cNvSpPr>
          <p:nvPr>
            <p:ph type="ftr" sz="quarter" idx="11"/>
          </p:nvPr>
        </p:nvSpPr>
        <p:spPr/>
        <p:txBody>
          <a:bodyPr/>
          <a:lstStyle/>
          <a:p>
            <a:r>
              <a:rPr lang="fr-FR" dirty="0"/>
              <a:t>L'Institut Agro Dijon</a:t>
            </a:r>
          </a:p>
        </p:txBody>
      </p:sp>
      <p:sp>
        <p:nvSpPr>
          <p:cNvPr id="6" name="Espace réservé du numéro de diapositive 5"/>
          <p:cNvSpPr>
            <a:spLocks noGrp="1"/>
          </p:cNvSpPr>
          <p:nvPr>
            <p:ph type="sldNum" sz="quarter" idx="12"/>
          </p:nvPr>
        </p:nvSpPr>
        <p:spPr/>
        <p:txBody>
          <a:bodyPr/>
          <a:lstStyle/>
          <a:p>
            <a:fld id="{E43F4A00-CEAE-5648-85CC-DAB34D7CE8D6}" type="slidenum">
              <a:rPr lang="fr-FR" smtClean="0"/>
              <a:pPr/>
              <a:t>4</a:t>
            </a:fld>
            <a:endParaRPr lang="fr-FR"/>
          </a:p>
        </p:txBody>
      </p:sp>
      <p:sp>
        <p:nvSpPr>
          <p:cNvPr id="8" name="Espace réservé du contenu 7">
            <a:extLst>
              <a:ext uri="{FF2B5EF4-FFF2-40B4-BE49-F238E27FC236}">
                <a16:creationId xmlns:a16="http://schemas.microsoft.com/office/drawing/2014/main" id="{7A3BD11F-C6C9-4DBC-ABF7-B93E0E7280E6}"/>
              </a:ext>
            </a:extLst>
          </p:cNvPr>
          <p:cNvSpPr>
            <a:spLocks noGrp="1"/>
          </p:cNvSpPr>
          <p:nvPr>
            <p:ph idx="1"/>
          </p:nvPr>
        </p:nvSpPr>
        <p:spPr>
          <a:xfrm>
            <a:off x="838200" y="1328615"/>
            <a:ext cx="10515600" cy="4848348"/>
          </a:xfrm>
        </p:spPr>
        <p:txBody>
          <a:bodyPr>
            <a:normAutofit fontScale="92500" lnSpcReduction="20000"/>
          </a:bodyPr>
          <a:lstStyle/>
          <a:p>
            <a:pPr marL="0" indent="0">
              <a:lnSpc>
                <a:spcPct val="110000"/>
              </a:lnSpc>
              <a:spcBef>
                <a:spcPts val="1200"/>
              </a:spcBef>
              <a:buNone/>
            </a:pPr>
            <a:r>
              <a:rPr lang="fr-FR" dirty="0"/>
              <a:t>Après débat en CEVE du 5 octobre 2023 et compte-tenu des débats récurrents, chaque année, sur le budget accordé au gala, Marielle BERRIET-SOLLIEC a proposé 3 possibilités de vote.</a:t>
            </a:r>
          </a:p>
          <a:p>
            <a:pPr lvl="0">
              <a:lnSpc>
                <a:spcPct val="110000"/>
              </a:lnSpc>
              <a:spcBef>
                <a:spcPts val="1200"/>
              </a:spcBef>
            </a:pPr>
            <a:r>
              <a:rPr lang="fr-FR" dirty="0"/>
              <a:t>Diminution des fonds à toutes les associations,</a:t>
            </a:r>
          </a:p>
          <a:p>
            <a:pPr lvl="0">
              <a:lnSpc>
                <a:spcPct val="110000"/>
              </a:lnSpc>
              <a:spcBef>
                <a:spcPts val="1200"/>
              </a:spcBef>
            </a:pPr>
            <a:r>
              <a:rPr lang="fr-FR" dirty="0"/>
              <a:t>Baisse de 4 500 euros des fonds pour le gala en répartissant le reste équitablement entre toutes les associations,</a:t>
            </a:r>
          </a:p>
          <a:p>
            <a:pPr lvl="0">
              <a:lnSpc>
                <a:spcPct val="110000"/>
              </a:lnSpc>
              <a:spcBef>
                <a:spcPts val="1200"/>
              </a:spcBef>
            </a:pPr>
            <a:r>
              <a:rPr lang="fr-FR" dirty="0"/>
              <a:t>Diminution des fonds pour le gala à hauteur de 9000 euros en ne touchant pas au budget attribué aux autres associations.</a:t>
            </a:r>
          </a:p>
          <a:p>
            <a:pPr marL="0" indent="0">
              <a:lnSpc>
                <a:spcPct val="120000"/>
              </a:lnSpc>
              <a:spcBef>
                <a:spcPts val="0"/>
              </a:spcBef>
              <a:buNone/>
            </a:pPr>
            <a:endParaRPr lang="fr-FR" dirty="0"/>
          </a:p>
          <a:p>
            <a:pPr marL="0" indent="0">
              <a:lnSpc>
                <a:spcPct val="120000"/>
              </a:lnSpc>
              <a:spcBef>
                <a:spcPts val="0"/>
              </a:spcBef>
              <a:buNone/>
            </a:pPr>
            <a:r>
              <a:rPr lang="fr-FR" dirty="0"/>
              <a:t>Les membres de la CEVE ont approuvé la proposition n°2 avec 15 voix, </a:t>
            </a:r>
          </a:p>
          <a:p>
            <a:pPr marL="0" indent="0">
              <a:lnSpc>
                <a:spcPct val="120000"/>
              </a:lnSpc>
              <a:spcBef>
                <a:spcPts val="0"/>
              </a:spcBef>
              <a:buNone/>
            </a:pPr>
            <a:r>
              <a:rPr lang="fr-FR" dirty="0"/>
              <a:t>la proposition n°1 ne recueillant aucun vote </a:t>
            </a:r>
          </a:p>
          <a:p>
            <a:pPr marL="0" indent="0">
              <a:lnSpc>
                <a:spcPct val="120000"/>
              </a:lnSpc>
              <a:spcBef>
                <a:spcPts val="0"/>
              </a:spcBef>
              <a:buNone/>
            </a:pPr>
            <a:r>
              <a:rPr lang="fr-FR" dirty="0"/>
              <a:t>et la proposition n°3 recueillant 3 voix </a:t>
            </a:r>
          </a:p>
          <a:p>
            <a:pPr marL="0" indent="0">
              <a:lnSpc>
                <a:spcPct val="120000"/>
              </a:lnSpc>
              <a:spcBef>
                <a:spcPts val="0"/>
              </a:spcBef>
              <a:buNone/>
            </a:pPr>
            <a:r>
              <a:rPr lang="fr-FR" dirty="0"/>
              <a:t>1 abstention.</a:t>
            </a:r>
          </a:p>
        </p:txBody>
      </p:sp>
    </p:spTree>
    <p:extLst>
      <p:ext uri="{BB962C8B-B14F-4D97-AF65-F5344CB8AC3E}">
        <p14:creationId xmlns:p14="http://schemas.microsoft.com/office/powerpoint/2010/main" val="1017068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2708" y="142421"/>
            <a:ext cx="9701896" cy="1003363"/>
          </a:xfrm>
        </p:spPr>
        <p:txBody>
          <a:bodyPr>
            <a:normAutofit/>
          </a:bodyPr>
          <a:lstStyle/>
          <a:p>
            <a:r>
              <a:rPr lang="fr-FR" sz="2800" dirty="0"/>
              <a:t>Demandes de subventions associations étudiantes</a:t>
            </a:r>
            <a:br>
              <a:rPr lang="fr-FR" sz="2800" dirty="0"/>
            </a:br>
            <a:r>
              <a:rPr lang="fr-FR" sz="2800" dirty="0"/>
              <a:t>dans le cadre du fonds associatif</a:t>
            </a:r>
          </a:p>
        </p:txBody>
      </p:sp>
      <p:sp>
        <p:nvSpPr>
          <p:cNvPr id="4" name="Espace réservé de la date 3"/>
          <p:cNvSpPr>
            <a:spLocks noGrp="1"/>
          </p:cNvSpPr>
          <p:nvPr>
            <p:ph type="dt" sz="half" idx="10"/>
          </p:nvPr>
        </p:nvSpPr>
        <p:spPr/>
        <p:txBody>
          <a:bodyPr/>
          <a:lstStyle/>
          <a:p>
            <a:fld id="{91DD9282-A15A-E541-BACD-BAD8BE012FF9}" type="datetime1">
              <a:rPr lang="fr-FR" smtClean="0"/>
              <a:t>31/01/2024</a:t>
            </a:fld>
            <a:endParaRPr lang="fr-FR"/>
          </a:p>
        </p:txBody>
      </p:sp>
      <p:sp>
        <p:nvSpPr>
          <p:cNvPr id="5" name="Espace réservé du pied de page 4"/>
          <p:cNvSpPr>
            <a:spLocks noGrp="1"/>
          </p:cNvSpPr>
          <p:nvPr>
            <p:ph type="ftr" sz="quarter" idx="11"/>
          </p:nvPr>
        </p:nvSpPr>
        <p:spPr/>
        <p:txBody>
          <a:bodyPr/>
          <a:lstStyle/>
          <a:p>
            <a:r>
              <a:rPr lang="fr-FR" dirty="0"/>
              <a:t>L'Institut Agro Dijon</a:t>
            </a:r>
          </a:p>
        </p:txBody>
      </p:sp>
      <p:sp>
        <p:nvSpPr>
          <p:cNvPr id="6" name="Espace réservé du numéro de diapositive 5"/>
          <p:cNvSpPr>
            <a:spLocks noGrp="1"/>
          </p:cNvSpPr>
          <p:nvPr>
            <p:ph type="sldNum" sz="quarter" idx="12"/>
          </p:nvPr>
        </p:nvSpPr>
        <p:spPr/>
        <p:txBody>
          <a:bodyPr/>
          <a:lstStyle/>
          <a:p>
            <a:fld id="{E43F4A00-CEAE-5648-85CC-DAB34D7CE8D6}" type="slidenum">
              <a:rPr lang="fr-FR" smtClean="0"/>
              <a:pPr/>
              <a:t>5</a:t>
            </a:fld>
            <a:endParaRPr lang="fr-FR"/>
          </a:p>
        </p:txBody>
      </p:sp>
      <p:graphicFrame>
        <p:nvGraphicFramePr>
          <p:cNvPr id="3" name="Tableau 2">
            <a:extLst>
              <a:ext uri="{FF2B5EF4-FFF2-40B4-BE49-F238E27FC236}">
                <a16:creationId xmlns:a16="http://schemas.microsoft.com/office/drawing/2014/main" id="{6EDC1CC7-A40A-428B-89AA-0B7A354017CD}"/>
              </a:ext>
            </a:extLst>
          </p:cNvPr>
          <p:cNvGraphicFramePr>
            <a:graphicFrameLocks noGrp="1"/>
          </p:cNvGraphicFramePr>
          <p:nvPr>
            <p:extLst>
              <p:ext uri="{D42A27DB-BD31-4B8C-83A1-F6EECF244321}">
                <p14:modId xmlns:p14="http://schemas.microsoft.com/office/powerpoint/2010/main" val="3729898522"/>
              </p:ext>
            </p:extLst>
          </p:nvPr>
        </p:nvGraphicFramePr>
        <p:xfrm>
          <a:off x="432708" y="1249135"/>
          <a:ext cx="10368642" cy="4960215"/>
        </p:xfrm>
        <a:graphic>
          <a:graphicData uri="http://schemas.openxmlformats.org/drawingml/2006/table">
            <a:tbl>
              <a:tblPr>
                <a:tableStyleId>{5C22544A-7EE6-4342-B048-85BDC9FD1C3A}</a:tableStyleId>
              </a:tblPr>
              <a:tblGrid>
                <a:gridCol w="3258529">
                  <a:extLst>
                    <a:ext uri="{9D8B030D-6E8A-4147-A177-3AD203B41FA5}">
                      <a16:colId xmlns:a16="http://schemas.microsoft.com/office/drawing/2014/main" val="2163540912"/>
                    </a:ext>
                  </a:extLst>
                </a:gridCol>
                <a:gridCol w="1443062">
                  <a:extLst>
                    <a:ext uri="{9D8B030D-6E8A-4147-A177-3AD203B41FA5}">
                      <a16:colId xmlns:a16="http://schemas.microsoft.com/office/drawing/2014/main" val="1054466889"/>
                    </a:ext>
                  </a:extLst>
                </a:gridCol>
                <a:gridCol w="1443062">
                  <a:extLst>
                    <a:ext uri="{9D8B030D-6E8A-4147-A177-3AD203B41FA5}">
                      <a16:colId xmlns:a16="http://schemas.microsoft.com/office/drawing/2014/main" val="1857969370"/>
                    </a:ext>
                  </a:extLst>
                </a:gridCol>
                <a:gridCol w="1443062">
                  <a:extLst>
                    <a:ext uri="{9D8B030D-6E8A-4147-A177-3AD203B41FA5}">
                      <a16:colId xmlns:a16="http://schemas.microsoft.com/office/drawing/2014/main" val="1751595506"/>
                    </a:ext>
                  </a:extLst>
                </a:gridCol>
                <a:gridCol w="1443062">
                  <a:extLst>
                    <a:ext uri="{9D8B030D-6E8A-4147-A177-3AD203B41FA5}">
                      <a16:colId xmlns:a16="http://schemas.microsoft.com/office/drawing/2014/main" val="1435746856"/>
                    </a:ext>
                  </a:extLst>
                </a:gridCol>
                <a:gridCol w="1337865">
                  <a:extLst>
                    <a:ext uri="{9D8B030D-6E8A-4147-A177-3AD203B41FA5}">
                      <a16:colId xmlns:a16="http://schemas.microsoft.com/office/drawing/2014/main" val="2415848696"/>
                    </a:ext>
                  </a:extLst>
                </a:gridCol>
              </a:tblGrid>
              <a:tr h="470269">
                <a:tc rowSpan="2">
                  <a:txBody>
                    <a:bodyPr/>
                    <a:lstStyle/>
                    <a:p>
                      <a:pPr algn="ctr" fontAlgn="ctr"/>
                      <a:r>
                        <a:rPr lang="fr-FR" sz="1600" u="none" strike="noStrike" dirty="0">
                          <a:effectLst/>
                        </a:rPr>
                        <a:t>Association</a:t>
                      </a:r>
                      <a:endParaRPr lang="fr-FR" sz="1600" b="1" i="0" u="none" strike="noStrike" dirty="0">
                        <a:solidFill>
                          <a:srgbClr val="000000"/>
                        </a:solidFill>
                        <a:effectLst/>
                        <a:latin typeface="Calibri" panose="020F0502020204030204" pitchFamily="34" charset="0"/>
                      </a:endParaRPr>
                    </a:p>
                  </a:txBody>
                  <a:tcPr marL="7620" marR="7620" marT="7620" marB="0" anchor="ctr">
                    <a:solidFill>
                      <a:srgbClr val="F8AC00"/>
                    </a:solidFill>
                  </a:tcPr>
                </a:tc>
                <a:tc>
                  <a:txBody>
                    <a:bodyPr/>
                    <a:lstStyle/>
                    <a:p>
                      <a:pPr algn="ctr" fontAlgn="ctr"/>
                      <a:r>
                        <a:rPr lang="fr-FR" sz="1600" u="none" strike="noStrike" dirty="0">
                          <a:effectLst/>
                        </a:rPr>
                        <a:t>Subventions</a:t>
                      </a:r>
                      <a:endParaRPr lang="fr-FR" sz="1600" b="1" i="0" u="none" strike="noStrike" dirty="0">
                        <a:solidFill>
                          <a:srgbClr val="000000"/>
                        </a:solidFill>
                        <a:effectLst/>
                        <a:latin typeface="Calibri" panose="020F0502020204030204" pitchFamily="34" charset="0"/>
                      </a:endParaRPr>
                    </a:p>
                  </a:txBody>
                  <a:tcPr marL="7620" marR="7620" marT="7620" marB="0" anchor="ctr">
                    <a:solidFill>
                      <a:srgbClr val="F8AC00"/>
                    </a:solidFill>
                  </a:tcPr>
                </a:tc>
                <a:tc>
                  <a:txBody>
                    <a:bodyPr/>
                    <a:lstStyle/>
                    <a:p>
                      <a:pPr algn="ctr" fontAlgn="ctr"/>
                      <a:r>
                        <a:rPr lang="fr-FR" sz="1600" u="none" strike="noStrike" dirty="0">
                          <a:effectLst/>
                        </a:rPr>
                        <a:t>Subventions</a:t>
                      </a:r>
                      <a:endParaRPr lang="fr-FR" sz="1600" b="1" i="0" u="none" strike="noStrike" dirty="0">
                        <a:solidFill>
                          <a:srgbClr val="000000"/>
                        </a:solidFill>
                        <a:effectLst/>
                        <a:latin typeface="Calibri" panose="020F0502020204030204" pitchFamily="34" charset="0"/>
                      </a:endParaRPr>
                    </a:p>
                  </a:txBody>
                  <a:tcPr marL="7620" marR="7620" marT="7620" marB="0" anchor="ctr">
                    <a:solidFill>
                      <a:srgbClr val="F8AC00"/>
                    </a:solidFill>
                  </a:tcPr>
                </a:tc>
                <a:tc>
                  <a:txBody>
                    <a:bodyPr/>
                    <a:lstStyle/>
                    <a:p>
                      <a:pPr algn="ctr" fontAlgn="ctr"/>
                      <a:r>
                        <a:rPr lang="fr-FR" sz="1600" u="none" strike="noStrike" dirty="0">
                          <a:effectLst/>
                        </a:rPr>
                        <a:t>Subventions</a:t>
                      </a:r>
                      <a:endParaRPr lang="fr-FR" sz="1600" b="1" i="0" u="none" strike="noStrike" dirty="0">
                        <a:solidFill>
                          <a:srgbClr val="000000"/>
                        </a:solidFill>
                        <a:effectLst/>
                        <a:latin typeface="Calibri" panose="020F0502020204030204" pitchFamily="34" charset="0"/>
                      </a:endParaRPr>
                    </a:p>
                  </a:txBody>
                  <a:tcPr marL="7620" marR="7620" marT="7620" marB="0" anchor="ctr">
                    <a:solidFill>
                      <a:srgbClr val="F8AC00"/>
                    </a:solidFill>
                  </a:tcPr>
                </a:tc>
                <a:tc>
                  <a:txBody>
                    <a:bodyPr/>
                    <a:lstStyle/>
                    <a:p>
                      <a:pPr algn="ctr" fontAlgn="ctr"/>
                      <a:r>
                        <a:rPr lang="fr-FR" sz="1600" u="none" strike="noStrike" dirty="0">
                          <a:effectLst/>
                        </a:rPr>
                        <a:t>Subventions</a:t>
                      </a:r>
                      <a:endParaRPr lang="fr-FR" sz="1600" b="1" i="0" u="none" strike="noStrike" dirty="0">
                        <a:solidFill>
                          <a:srgbClr val="000000"/>
                        </a:solidFill>
                        <a:effectLst/>
                        <a:latin typeface="Calibri" panose="020F0502020204030204" pitchFamily="34" charset="0"/>
                      </a:endParaRPr>
                    </a:p>
                  </a:txBody>
                  <a:tcPr marL="7620" marR="7620" marT="7620" marB="0" anchor="ctr">
                    <a:solidFill>
                      <a:srgbClr val="F8AC00"/>
                    </a:solidFill>
                  </a:tcPr>
                </a:tc>
                <a:tc>
                  <a:txBody>
                    <a:bodyPr/>
                    <a:lstStyle/>
                    <a:p>
                      <a:pPr algn="ctr" fontAlgn="ctr"/>
                      <a:r>
                        <a:rPr lang="fr-FR" sz="1600" u="none" strike="noStrike" dirty="0">
                          <a:effectLst/>
                        </a:rPr>
                        <a:t>Subventions</a:t>
                      </a:r>
                      <a:endParaRPr lang="fr-FR" sz="1600" b="1" i="0" u="none" strike="noStrike" dirty="0">
                        <a:solidFill>
                          <a:srgbClr val="000000"/>
                        </a:solidFill>
                        <a:effectLst/>
                        <a:latin typeface="Calibri" panose="020F0502020204030204" pitchFamily="34" charset="0"/>
                      </a:endParaRPr>
                    </a:p>
                  </a:txBody>
                  <a:tcPr marL="7620" marR="7620" marT="7620" marB="0" anchor="ctr">
                    <a:solidFill>
                      <a:srgbClr val="F8AC00"/>
                    </a:solidFill>
                  </a:tcPr>
                </a:tc>
                <a:extLst>
                  <a:ext uri="{0D108BD9-81ED-4DB2-BD59-A6C34878D82A}">
                    <a16:rowId xmlns:a16="http://schemas.microsoft.com/office/drawing/2014/main" val="683946403"/>
                  </a:ext>
                </a:extLst>
              </a:tr>
              <a:tr h="250143">
                <a:tc vMerge="1">
                  <a:txBody>
                    <a:bodyPr/>
                    <a:lstStyle/>
                    <a:p>
                      <a:endParaRPr lang="fr-FR"/>
                    </a:p>
                  </a:txBody>
                  <a:tcPr/>
                </a:tc>
                <a:tc>
                  <a:txBody>
                    <a:bodyPr/>
                    <a:lstStyle/>
                    <a:p>
                      <a:pPr algn="ctr" fontAlgn="ctr"/>
                      <a:r>
                        <a:rPr lang="fr-FR" sz="1600" u="none" strike="noStrike">
                          <a:effectLst/>
                        </a:rPr>
                        <a:t>2020</a:t>
                      </a:r>
                      <a:endParaRPr lang="fr-FR" sz="1600" b="1" i="0" u="none" strike="noStrike">
                        <a:solidFill>
                          <a:srgbClr val="000000"/>
                        </a:solidFill>
                        <a:effectLst/>
                        <a:latin typeface="Calibri" panose="020F0502020204030204" pitchFamily="34" charset="0"/>
                      </a:endParaRPr>
                    </a:p>
                  </a:txBody>
                  <a:tcPr marL="7620" marR="7620" marT="7620" marB="0" anchor="ctr">
                    <a:solidFill>
                      <a:srgbClr val="F8AC00"/>
                    </a:solidFill>
                  </a:tcPr>
                </a:tc>
                <a:tc>
                  <a:txBody>
                    <a:bodyPr/>
                    <a:lstStyle/>
                    <a:p>
                      <a:pPr algn="ctr" fontAlgn="ctr"/>
                      <a:r>
                        <a:rPr lang="fr-FR" sz="1600" u="none" strike="noStrike">
                          <a:effectLst/>
                        </a:rPr>
                        <a:t>2021</a:t>
                      </a:r>
                      <a:endParaRPr lang="fr-FR" sz="1600" b="1" i="0" u="none" strike="noStrike">
                        <a:solidFill>
                          <a:srgbClr val="000000"/>
                        </a:solidFill>
                        <a:effectLst/>
                        <a:latin typeface="Calibri" panose="020F0502020204030204" pitchFamily="34" charset="0"/>
                      </a:endParaRPr>
                    </a:p>
                  </a:txBody>
                  <a:tcPr marL="7620" marR="7620" marT="7620" marB="0" anchor="ctr">
                    <a:solidFill>
                      <a:srgbClr val="F8AC00"/>
                    </a:solidFill>
                  </a:tcPr>
                </a:tc>
                <a:tc>
                  <a:txBody>
                    <a:bodyPr/>
                    <a:lstStyle/>
                    <a:p>
                      <a:pPr algn="ctr" fontAlgn="ctr"/>
                      <a:r>
                        <a:rPr lang="fr-FR" sz="1600" u="none" strike="noStrike">
                          <a:effectLst/>
                        </a:rPr>
                        <a:t>2022</a:t>
                      </a:r>
                      <a:endParaRPr lang="fr-FR" sz="1600" b="1" i="0" u="none" strike="noStrike">
                        <a:solidFill>
                          <a:srgbClr val="000000"/>
                        </a:solidFill>
                        <a:effectLst/>
                        <a:latin typeface="Calibri" panose="020F0502020204030204" pitchFamily="34" charset="0"/>
                      </a:endParaRPr>
                    </a:p>
                  </a:txBody>
                  <a:tcPr marL="7620" marR="7620" marT="7620" marB="0" anchor="ctr">
                    <a:solidFill>
                      <a:srgbClr val="F8AC00"/>
                    </a:solidFill>
                  </a:tcPr>
                </a:tc>
                <a:tc>
                  <a:txBody>
                    <a:bodyPr/>
                    <a:lstStyle/>
                    <a:p>
                      <a:pPr algn="ctr" fontAlgn="ctr"/>
                      <a:r>
                        <a:rPr lang="fr-FR" sz="1600" u="none" strike="noStrike">
                          <a:effectLst/>
                        </a:rPr>
                        <a:t>2023</a:t>
                      </a:r>
                      <a:endParaRPr lang="fr-FR" sz="1600" b="1" i="0" u="none" strike="noStrike">
                        <a:solidFill>
                          <a:srgbClr val="000000"/>
                        </a:solidFill>
                        <a:effectLst/>
                        <a:latin typeface="Calibri" panose="020F0502020204030204" pitchFamily="34" charset="0"/>
                      </a:endParaRPr>
                    </a:p>
                  </a:txBody>
                  <a:tcPr marL="7620" marR="7620" marT="7620" marB="0" anchor="ctr">
                    <a:solidFill>
                      <a:srgbClr val="F8AC00"/>
                    </a:solidFill>
                  </a:tcPr>
                </a:tc>
                <a:tc>
                  <a:txBody>
                    <a:bodyPr/>
                    <a:lstStyle/>
                    <a:p>
                      <a:pPr algn="ctr" fontAlgn="ctr"/>
                      <a:r>
                        <a:rPr lang="fr-FR" sz="1600" u="none" strike="noStrike">
                          <a:effectLst/>
                        </a:rPr>
                        <a:t>2024</a:t>
                      </a:r>
                      <a:endParaRPr lang="fr-FR" sz="1600" b="1" i="0" u="none" strike="noStrike">
                        <a:solidFill>
                          <a:srgbClr val="000000"/>
                        </a:solidFill>
                        <a:effectLst/>
                        <a:latin typeface="Calibri" panose="020F0502020204030204" pitchFamily="34" charset="0"/>
                      </a:endParaRPr>
                    </a:p>
                  </a:txBody>
                  <a:tcPr marL="7620" marR="7620" marT="7620" marB="0" anchor="ctr">
                    <a:solidFill>
                      <a:srgbClr val="F8AC00"/>
                    </a:solidFill>
                  </a:tcPr>
                </a:tc>
                <a:extLst>
                  <a:ext uri="{0D108BD9-81ED-4DB2-BD59-A6C34878D82A}">
                    <a16:rowId xmlns:a16="http://schemas.microsoft.com/office/drawing/2014/main" val="2283577151"/>
                  </a:ext>
                </a:extLst>
              </a:tr>
              <a:tr h="250143">
                <a:tc>
                  <a:txBody>
                    <a:bodyPr/>
                    <a:lstStyle/>
                    <a:p>
                      <a:pPr algn="l" fontAlgn="ctr"/>
                      <a:r>
                        <a:rPr lang="fr-FR" sz="1600" u="none" strike="noStrike" dirty="0">
                          <a:effectLst/>
                        </a:rPr>
                        <a:t>ACAD</a:t>
                      </a:r>
                      <a:endParaRPr lang="fr-FR"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r" fontAlgn="ctr"/>
                      <a:r>
                        <a:rPr lang="fr-FR" sz="1600" u="none" strike="noStrike">
                          <a:effectLst/>
                        </a:rPr>
                        <a:t>600 €</a:t>
                      </a:r>
                      <a:endParaRPr lang="fr-FR" sz="16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fr-FR" sz="1600" u="none" strike="noStrike">
                          <a:effectLst/>
                        </a:rPr>
                        <a:t>500 €</a:t>
                      </a:r>
                      <a:endParaRPr lang="fr-FR" sz="16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fr-FR" sz="1600" u="none" strike="noStrike">
                          <a:effectLst/>
                        </a:rPr>
                        <a:t>100 €</a:t>
                      </a:r>
                      <a:endParaRPr lang="fr-FR" sz="16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fr-FR" sz="1600" u="none" strike="noStrike">
                          <a:effectLst/>
                        </a:rPr>
                        <a:t>550 €</a:t>
                      </a:r>
                      <a:endParaRPr lang="fr-FR" sz="16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fr-FR" sz="1600" u="none" strike="noStrike" dirty="0">
                          <a:effectLst/>
                        </a:rPr>
                        <a:t>466 €</a:t>
                      </a:r>
                      <a:endParaRPr lang="fr-FR" sz="16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429452957"/>
                  </a:ext>
                </a:extLst>
              </a:tr>
              <a:tr h="250143">
                <a:tc>
                  <a:txBody>
                    <a:bodyPr/>
                    <a:lstStyle/>
                    <a:p>
                      <a:pPr algn="l" fontAlgn="ctr"/>
                      <a:r>
                        <a:rPr lang="fr-FR" sz="1600" u="none" strike="noStrike" dirty="0">
                          <a:effectLst/>
                        </a:rPr>
                        <a:t>Agrologique</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tc>
                  <a:txBody>
                    <a:bodyPr/>
                    <a:lstStyle/>
                    <a:p>
                      <a:pPr algn="r" fontAlgn="ctr"/>
                      <a:r>
                        <a:rPr lang="fr-FR" sz="1600" u="none" strike="noStrike" dirty="0">
                          <a:effectLst/>
                        </a:rPr>
                        <a:t>1 800 €</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tc>
                  <a:txBody>
                    <a:bodyPr/>
                    <a:lstStyle/>
                    <a:p>
                      <a:pPr algn="r" fontAlgn="ctr"/>
                      <a:r>
                        <a:rPr lang="fr-FR" sz="1600" u="none" strike="noStrike" dirty="0">
                          <a:effectLst/>
                        </a:rPr>
                        <a:t>1 800 €</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tc>
                  <a:txBody>
                    <a:bodyPr/>
                    <a:lstStyle/>
                    <a:p>
                      <a:pPr algn="r" fontAlgn="ctr"/>
                      <a:r>
                        <a:rPr lang="fr-FR" sz="1600" u="none" strike="noStrike" dirty="0">
                          <a:effectLst/>
                        </a:rPr>
                        <a:t>720 €</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tc>
                  <a:txBody>
                    <a:bodyPr/>
                    <a:lstStyle/>
                    <a:p>
                      <a:pPr algn="r" fontAlgn="ctr"/>
                      <a:r>
                        <a:rPr lang="fr-FR" sz="1600" u="none" strike="noStrike" dirty="0">
                          <a:effectLst/>
                        </a:rPr>
                        <a:t>660 €</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tc>
                  <a:txBody>
                    <a:bodyPr/>
                    <a:lstStyle/>
                    <a:p>
                      <a:pPr algn="r" fontAlgn="ctr"/>
                      <a:r>
                        <a:rPr lang="fr-FR" sz="1600" u="none" strike="noStrike" dirty="0">
                          <a:effectLst/>
                        </a:rPr>
                        <a:t>509 €</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extLst>
                  <a:ext uri="{0D108BD9-81ED-4DB2-BD59-A6C34878D82A}">
                    <a16:rowId xmlns:a16="http://schemas.microsoft.com/office/drawing/2014/main" val="1820097990"/>
                  </a:ext>
                </a:extLst>
              </a:tr>
              <a:tr h="250143">
                <a:tc>
                  <a:txBody>
                    <a:bodyPr/>
                    <a:lstStyle/>
                    <a:p>
                      <a:pPr algn="l" fontAlgn="ctr"/>
                      <a:r>
                        <a:rPr lang="fr-FR" sz="1600" u="none" strike="noStrike" dirty="0">
                          <a:effectLst/>
                        </a:rPr>
                        <a:t>AGVV</a:t>
                      </a:r>
                      <a:endParaRPr lang="fr-FR"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r" fontAlgn="ctr"/>
                      <a:r>
                        <a:rPr lang="fr-FR" sz="1600" u="none" strike="noStrike" dirty="0">
                          <a:effectLst/>
                        </a:rPr>
                        <a:t> </a:t>
                      </a:r>
                      <a:endParaRPr lang="fr-FR"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r" fontAlgn="ctr"/>
                      <a:r>
                        <a:rPr lang="fr-FR" sz="1600" u="none" strike="noStrike" dirty="0">
                          <a:effectLst/>
                        </a:rPr>
                        <a:t>500 €</a:t>
                      </a:r>
                      <a:endParaRPr lang="fr-FR"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r" fontAlgn="ctr"/>
                      <a:r>
                        <a:rPr lang="fr-FR" sz="1600" u="none" strike="noStrike" dirty="0">
                          <a:effectLst/>
                        </a:rPr>
                        <a:t>500 €</a:t>
                      </a:r>
                      <a:endParaRPr lang="fr-FR"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r" fontAlgn="ctr"/>
                      <a:r>
                        <a:rPr lang="fr-FR" sz="1600" u="none" strike="noStrike">
                          <a:effectLst/>
                        </a:rPr>
                        <a:t>460 €</a:t>
                      </a:r>
                      <a:endParaRPr lang="fr-FR" sz="16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fr-FR" sz="1600" u="none" strike="noStrike" dirty="0">
                          <a:effectLst/>
                        </a:rPr>
                        <a:t>390 €</a:t>
                      </a:r>
                      <a:endParaRPr lang="fr-FR" sz="16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1547514140"/>
                  </a:ext>
                </a:extLst>
              </a:tr>
              <a:tr h="250143">
                <a:tc>
                  <a:txBody>
                    <a:bodyPr/>
                    <a:lstStyle/>
                    <a:p>
                      <a:pPr algn="l" fontAlgn="ctr"/>
                      <a:r>
                        <a:rPr lang="fr-FR" sz="1600" u="none" strike="noStrike" dirty="0">
                          <a:effectLst/>
                        </a:rPr>
                        <a:t>Association sportive</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tc>
                  <a:txBody>
                    <a:bodyPr/>
                    <a:lstStyle/>
                    <a:p>
                      <a:pPr algn="r" fontAlgn="ctr"/>
                      <a:r>
                        <a:rPr lang="fr-FR" sz="1600" u="none" strike="noStrike" dirty="0">
                          <a:effectLst/>
                        </a:rPr>
                        <a:t>11 500 €</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tc>
                  <a:txBody>
                    <a:bodyPr/>
                    <a:lstStyle/>
                    <a:p>
                      <a:pPr algn="r" fontAlgn="ctr"/>
                      <a:r>
                        <a:rPr lang="fr-FR" sz="1600" u="none" strike="noStrike" dirty="0">
                          <a:effectLst/>
                        </a:rPr>
                        <a:t>11 500 €</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tc>
                  <a:txBody>
                    <a:bodyPr/>
                    <a:lstStyle/>
                    <a:p>
                      <a:pPr algn="r" fontAlgn="ctr"/>
                      <a:r>
                        <a:rPr lang="fr-FR" sz="1600" u="none" strike="noStrike" dirty="0">
                          <a:effectLst/>
                        </a:rPr>
                        <a:t>11 500 €</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tc>
                  <a:txBody>
                    <a:bodyPr/>
                    <a:lstStyle/>
                    <a:p>
                      <a:pPr algn="r" fontAlgn="ctr"/>
                      <a:r>
                        <a:rPr lang="fr-FR" sz="1600" u="none" strike="noStrike" dirty="0">
                          <a:effectLst/>
                        </a:rPr>
                        <a:t>10 580 €</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tc>
                  <a:txBody>
                    <a:bodyPr/>
                    <a:lstStyle/>
                    <a:p>
                      <a:pPr algn="r" fontAlgn="ctr"/>
                      <a:r>
                        <a:rPr lang="fr-FR" sz="1600" u="none" strike="noStrike" dirty="0">
                          <a:effectLst/>
                        </a:rPr>
                        <a:t>9 327€</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extLst>
                  <a:ext uri="{0D108BD9-81ED-4DB2-BD59-A6C34878D82A}">
                    <a16:rowId xmlns:a16="http://schemas.microsoft.com/office/drawing/2014/main" val="3029698998"/>
                  </a:ext>
                </a:extLst>
              </a:tr>
              <a:tr h="250143">
                <a:tc>
                  <a:txBody>
                    <a:bodyPr/>
                    <a:lstStyle/>
                    <a:p>
                      <a:pPr algn="l" fontAlgn="ctr"/>
                      <a:r>
                        <a:rPr lang="fr-FR" sz="1600" u="none" strike="noStrike" dirty="0">
                          <a:effectLst/>
                        </a:rPr>
                        <a:t>BDE</a:t>
                      </a:r>
                      <a:endParaRPr lang="fr-FR"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r" fontAlgn="ctr"/>
                      <a:r>
                        <a:rPr lang="fr-FR" sz="1600" u="none" strike="noStrike">
                          <a:effectLst/>
                        </a:rPr>
                        <a:t>10 000 €</a:t>
                      </a:r>
                      <a:endParaRPr lang="fr-FR" sz="16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fr-FR" sz="1600" u="none" strike="noStrike" dirty="0">
                          <a:effectLst/>
                        </a:rPr>
                        <a:t>8 500 €</a:t>
                      </a:r>
                      <a:endParaRPr lang="fr-FR"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r" fontAlgn="ctr"/>
                      <a:r>
                        <a:rPr lang="fr-FR" sz="1600" u="none" strike="noStrike">
                          <a:effectLst/>
                        </a:rPr>
                        <a:t>8 500 €</a:t>
                      </a:r>
                      <a:endParaRPr lang="fr-FR" sz="16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fr-FR" sz="1600" u="none" strike="noStrike" dirty="0">
                          <a:effectLst/>
                        </a:rPr>
                        <a:t>7 820 €</a:t>
                      </a:r>
                      <a:endParaRPr lang="fr-FR"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r" fontAlgn="ctr"/>
                      <a:r>
                        <a:rPr lang="fr-FR" sz="1600" u="none" strike="noStrike" dirty="0">
                          <a:effectLst/>
                        </a:rPr>
                        <a:t>9 327€</a:t>
                      </a:r>
                      <a:endParaRPr lang="fr-FR" sz="16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3315055244"/>
                  </a:ext>
                </a:extLst>
              </a:tr>
              <a:tr h="224562">
                <a:tc>
                  <a:txBody>
                    <a:bodyPr/>
                    <a:lstStyle/>
                    <a:p>
                      <a:pPr algn="l" fontAlgn="ctr"/>
                      <a:r>
                        <a:rPr lang="fr-FR" sz="1600" u="none" strike="noStrike" dirty="0">
                          <a:effectLst/>
                        </a:rPr>
                        <a:t>BDE Gala</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tc>
                  <a:txBody>
                    <a:bodyPr/>
                    <a:lstStyle/>
                    <a:p>
                      <a:pPr algn="r" fontAlgn="ctr"/>
                      <a:r>
                        <a:rPr lang="fr-FR" sz="1600" u="none" strike="noStrike" dirty="0">
                          <a:effectLst/>
                        </a:rPr>
                        <a:t>11 500 €</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tc>
                  <a:txBody>
                    <a:bodyPr/>
                    <a:lstStyle/>
                    <a:p>
                      <a:pPr algn="r" fontAlgn="ctr"/>
                      <a:r>
                        <a:rPr lang="fr-FR" sz="1600" u="none" strike="noStrike" dirty="0">
                          <a:effectLst/>
                        </a:rPr>
                        <a:t>11 500 €</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tc>
                  <a:txBody>
                    <a:bodyPr/>
                    <a:lstStyle/>
                    <a:p>
                      <a:pPr algn="r" fontAlgn="ctr"/>
                      <a:r>
                        <a:rPr lang="fr-FR" sz="1600" u="none" strike="noStrike" dirty="0">
                          <a:effectLst/>
                        </a:rPr>
                        <a:t>14 500 €</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tc>
                  <a:txBody>
                    <a:bodyPr/>
                    <a:lstStyle/>
                    <a:p>
                      <a:pPr algn="r" fontAlgn="ctr"/>
                      <a:r>
                        <a:rPr lang="fr-FR" sz="1600" u="none" strike="noStrike" dirty="0">
                          <a:effectLst/>
                        </a:rPr>
                        <a:t>13 340 €</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tc>
                  <a:txBody>
                    <a:bodyPr/>
                    <a:lstStyle/>
                    <a:p>
                      <a:pPr algn="r" fontAlgn="ctr"/>
                      <a:r>
                        <a:rPr lang="fr-FR" sz="1600" u="none" strike="noStrike" dirty="0">
                          <a:effectLst/>
                        </a:rPr>
                        <a:t>7 500 €</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extLst>
                  <a:ext uri="{0D108BD9-81ED-4DB2-BD59-A6C34878D82A}">
                    <a16:rowId xmlns:a16="http://schemas.microsoft.com/office/drawing/2014/main" val="4144538941"/>
                  </a:ext>
                </a:extLst>
              </a:tr>
              <a:tr h="250143">
                <a:tc>
                  <a:txBody>
                    <a:bodyPr/>
                    <a:lstStyle/>
                    <a:p>
                      <a:pPr algn="l" fontAlgn="ctr"/>
                      <a:r>
                        <a:rPr lang="fr-FR" sz="1600" u="none" strike="noStrike" dirty="0">
                          <a:effectLst/>
                        </a:rPr>
                        <a:t>BDE Gala - accueil Gala</a:t>
                      </a:r>
                      <a:endParaRPr lang="fr-FR"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r" fontAlgn="ctr"/>
                      <a:r>
                        <a:rPr lang="fr-FR" sz="1600" u="none" strike="noStrike">
                          <a:effectLst/>
                        </a:rPr>
                        <a:t>3 000 €</a:t>
                      </a:r>
                      <a:endParaRPr lang="fr-FR" sz="16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fr-FR" sz="1600" u="none" strike="noStrike">
                          <a:effectLst/>
                        </a:rPr>
                        <a:t>3 000 €</a:t>
                      </a:r>
                      <a:endParaRPr lang="fr-FR" sz="16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fr-FR" sz="1600" u="none" strike="noStrike" dirty="0">
                          <a:effectLst/>
                        </a:rPr>
                        <a:t> </a:t>
                      </a:r>
                      <a:endParaRPr lang="fr-FR" sz="1600" b="0" i="0" u="none" strike="noStrike" dirty="0">
                        <a:solidFill>
                          <a:srgbClr val="F2F2F2"/>
                        </a:solidFill>
                        <a:effectLst/>
                        <a:latin typeface="Calibri" panose="020F0502020204030204" pitchFamily="34" charset="0"/>
                      </a:endParaRPr>
                    </a:p>
                  </a:txBody>
                  <a:tcPr marL="7620" marR="7620" marT="7620" marB="0" anchor="ctr">
                    <a:solidFill>
                      <a:schemeClr val="bg1">
                        <a:lumMod val="85000"/>
                      </a:schemeClr>
                    </a:solidFill>
                  </a:tcPr>
                </a:tc>
                <a:tc>
                  <a:txBody>
                    <a:bodyPr/>
                    <a:lstStyle/>
                    <a:p>
                      <a:pPr algn="r" fontAlgn="ctr"/>
                      <a:r>
                        <a:rPr lang="fr-FR" sz="1600" u="none" strike="noStrike" dirty="0">
                          <a:effectLst/>
                        </a:rPr>
                        <a:t> </a:t>
                      </a:r>
                      <a:endParaRPr lang="fr-FR" sz="1600" b="0" i="0" u="none" strike="noStrike" dirty="0">
                        <a:solidFill>
                          <a:srgbClr val="F2F2F2"/>
                        </a:solidFill>
                        <a:effectLst/>
                        <a:latin typeface="Calibri" panose="020F0502020204030204" pitchFamily="34" charset="0"/>
                      </a:endParaRPr>
                    </a:p>
                  </a:txBody>
                  <a:tcPr marL="7620" marR="7620" marT="7620" marB="0" anchor="ctr">
                    <a:solidFill>
                      <a:schemeClr val="bg1">
                        <a:lumMod val="85000"/>
                      </a:schemeClr>
                    </a:solidFill>
                  </a:tcPr>
                </a:tc>
                <a:tc>
                  <a:txBody>
                    <a:bodyPr/>
                    <a:lstStyle/>
                    <a:p>
                      <a:pPr algn="r" fontAlgn="ctr"/>
                      <a:r>
                        <a:rPr lang="fr-FR" sz="1600" u="none" strike="noStrike" dirty="0">
                          <a:effectLst/>
                        </a:rPr>
                        <a:t> </a:t>
                      </a:r>
                      <a:endParaRPr lang="fr-FR" sz="1600" b="0" i="0" u="none" strike="noStrike" dirty="0">
                        <a:solidFill>
                          <a:srgbClr val="F2F2F2"/>
                        </a:solidFill>
                        <a:effectLst/>
                        <a:latin typeface="Calibri" panose="020F0502020204030204" pitchFamily="34" charset="0"/>
                      </a:endParaRPr>
                    </a:p>
                  </a:txBody>
                  <a:tcPr marL="7620" marR="7620" marT="7620" marB="0" anchor="ctr">
                    <a:solidFill>
                      <a:schemeClr val="bg1">
                        <a:lumMod val="85000"/>
                      </a:schemeClr>
                    </a:solidFill>
                  </a:tcPr>
                </a:tc>
                <a:extLst>
                  <a:ext uri="{0D108BD9-81ED-4DB2-BD59-A6C34878D82A}">
                    <a16:rowId xmlns:a16="http://schemas.microsoft.com/office/drawing/2014/main" val="1292412619"/>
                  </a:ext>
                </a:extLst>
              </a:tr>
              <a:tr h="268649">
                <a:tc>
                  <a:txBody>
                    <a:bodyPr/>
                    <a:lstStyle/>
                    <a:p>
                      <a:pPr algn="l" fontAlgn="ctr"/>
                      <a:r>
                        <a:rPr lang="fr-FR" sz="1600" u="none" strike="noStrike" dirty="0">
                          <a:effectLst/>
                        </a:rPr>
                        <a:t>BDE club Art</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tc>
                  <a:txBody>
                    <a:bodyPr/>
                    <a:lstStyle/>
                    <a:p>
                      <a:pPr algn="r" fontAlgn="ctr"/>
                      <a:r>
                        <a:rPr lang="fr-FR" sz="1600" u="none" strike="noStrike" dirty="0">
                          <a:effectLst/>
                        </a:rPr>
                        <a:t> </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tc>
                  <a:txBody>
                    <a:bodyPr/>
                    <a:lstStyle/>
                    <a:p>
                      <a:pPr algn="r" fontAlgn="ctr"/>
                      <a:r>
                        <a:rPr lang="fr-FR" sz="1600" u="none" strike="noStrike" dirty="0">
                          <a:effectLst/>
                        </a:rPr>
                        <a:t> </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tc>
                  <a:txBody>
                    <a:bodyPr/>
                    <a:lstStyle/>
                    <a:p>
                      <a:pPr algn="r" fontAlgn="ctr"/>
                      <a:r>
                        <a:rPr lang="fr-FR" sz="1600" u="none" strike="noStrike" dirty="0">
                          <a:effectLst/>
                        </a:rPr>
                        <a:t>2 500 €</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tc>
                  <a:txBody>
                    <a:bodyPr/>
                    <a:lstStyle/>
                    <a:p>
                      <a:pPr algn="r" fontAlgn="ctr"/>
                      <a:r>
                        <a:rPr lang="fr-FR" sz="1600" u="none" strike="noStrike" dirty="0">
                          <a:effectLst/>
                        </a:rPr>
                        <a:t>2 300 €</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tc>
                  <a:txBody>
                    <a:bodyPr/>
                    <a:lstStyle/>
                    <a:p>
                      <a:pPr algn="r" fontAlgn="ctr"/>
                      <a:r>
                        <a:rPr lang="fr-FR" sz="1600" u="none" strike="noStrike" dirty="0">
                          <a:effectLst/>
                        </a:rPr>
                        <a:t> </a:t>
                      </a:r>
                      <a:endParaRPr lang="fr-FR" sz="1600" b="0" i="0" u="none" strike="noStrike" dirty="0">
                        <a:solidFill>
                          <a:srgbClr val="000000"/>
                        </a:solidFill>
                        <a:effectLst/>
                        <a:latin typeface="Calibri" panose="020F0502020204030204" pitchFamily="34" charset="0"/>
                      </a:endParaRPr>
                    </a:p>
                  </a:txBody>
                  <a:tcPr marL="7620" marR="7620" marT="7620" marB="0" anchor="ctr">
                    <a:solidFill>
                      <a:schemeClr val="bg1">
                        <a:lumMod val="85000"/>
                      </a:schemeClr>
                    </a:solidFill>
                  </a:tcPr>
                </a:tc>
                <a:extLst>
                  <a:ext uri="{0D108BD9-81ED-4DB2-BD59-A6C34878D82A}">
                    <a16:rowId xmlns:a16="http://schemas.microsoft.com/office/drawing/2014/main" val="2976652550"/>
                  </a:ext>
                </a:extLst>
              </a:tr>
              <a:tr h="494320">
                <a:tc>
                  <a:txBody>
                    <a:bodyPr/>
                    <a:lstStyle/>
                    <a:p>
                      <a:pPr algn="l" fontAlgn="ctr"/>
                      <a:r>
                        <a:rPr lang="fr-FR" sz="1600" u="none" strike="noStrike" dirty="0">
                          <a:effectLst/>
                        </a:rPr>
                        <a:t>Ingénieurs sans frontières</a:t>
                      </a:r>
                      <a:endParaRPr lang="fr-FR"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r" fontAlgn="ctr"/>
                      <a:r>
                        <a:rPr lang="fr-FR" sz="1600" u="none" strike="noStrike" dirty="0">
                          <a:effectLst/>
                        </a:rPr>
                        <a:t>450 €</a:t>
                      </a:r>
                      <a:endParaRPr lang="fr-FR"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r" fontAlgn="ctr"/>
                      <a:r>
                        <a:rPr lang="fr-FR" sz="1600" u="none" strike="noStrike">
                          <a:effectLst/>
                        </a:rPr>
                        <a:t>pas de demande</a:t>
                      </a:r>
                      <a:endParaRPr lang="fr-FR" sz="16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fr-FR" sz="1600" u="none" strike="noStrike" dirty="0">
                          <a:effectLst/>
                        </a:rPr>
                        <a:t>300 €</a:t>
                      </a:r>
                      <a:endParaRPr lang="fr-FR"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r" fontAlgn="ctr"/>
                      <a:r>
                        <a:rPr lang="fr-FR" sz="1600" u="none" strike="noStrike">
                          <a:effectLst/>
                        </a:rPr>
                        <a:t>370 €</a:t>
                      </a:r>
                      <a:endParaRPr lang="fr-FR" sz="16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fr-FR" sz="1600" u="none" strike="noStrike" dirty="0">
                          <a:effectLst/>
                        </a:rPr>
                        <a:t>314 €</a:t>
                      </a:r>
                      <a:endParaRPr lang="fr-FR" sz="16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723120422"/>
                  </a:ext>
                </a:extLst>
              </a:tr>
              <a:tr h="250143">
                <a:tc>
                  <a:txBody>
                    <a:bodyPr/>
                    <a:lstStyle/>
                    <a:p>
                      <a:pPr algn="l" fontAlgn="ctr"/>
                      <a:r>
                        <a:rPr lang="fr-FR" sz="1600" u="none" strike="noStrike" dirty="0">
                          <a:effectLst/>
                        </a:rPr>
                        <a:t>Robes Oranges et Noires</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tc>
                  <a:txBody>
                    <a:bodyPr/>
                    <a:lstStyle/>
                    <a:p>
                      <a:pPr algn="r" fontAlgn="ctr"/>
                      <a:r>
                        <a:rPr lang="fr-FR" sz="1600" u="none" strike="noStrike" dirty="0">
                          <a:effectLst/>
                        </a:rPr>
                        <a:t> </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tc>
                  <a:txBody>
                    <a:bodyPr/>
                    <a:lstStyle/>
                    <a:p>
                      <a:pPr algn="r" fontAlgn="ctr"/>
                      <a:r>
                        <a:rPr lang="fr-FR" sz="1600" u="none" strike="noStrike" dirty="0">
                          <a:effectLst/>
                        </a:rPr>
                        <a:t> </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tc>
                  <a:txBody>
                    <a:bodyPr/>
                    <a:lstStyle/>
                    <a:p>
                      <a:pPr algn="r" fontAlgn="ctr"/>
                      <a:r>
                        <a:rPr lang="fr-FR" sz="1600" u="none" strike="noStrike" dirty="0">
                          <a:effectLst/>
                        </a:rPr>
                        <a:t>3 890 €</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tc>
                  <a:txBody>
                    <a:bodyPr/>
                    <a:lstStyle/>
                    <a:p>
                      <a:pPr algn="r" fontAlgn="ctr"/>
                      <a:r>
                        <a:rPr lang="fr-FR" sz="1600" u="none" strike="noStrike" dirty="0">
                          <a:effectLst/>
                        </a:rPr>
                        <a:t>2 300,00 €</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tc>
                  <a:txBody>
                    <a:bodyPr/>
                    <a:lstStyle/>
                    <a:p>
                      <a:pPr algn="r" fontAlgn="ctr"/>
                      <a:r>
                        <a:rPr lang="fr-FR" sz="1600" u="none" strike="noStrike" dirty="0">
                          <a:effectLst/>
                        </a:rPr>
                        <a:t>1793 €</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extLst>
                  <a:ext uri="{0D108BD9-81ED-4DB2-BD59-A6C34878D82A}">
                    <a16:rowId xmlns:a16="http://schemas.microsoft.com/office/drawing/2014/main" val="3892912438"/>
                  </a:ext>
                </a:extLst>
              </a:tr>
              <a:tr h="250143">
                <a:tc>
                  <a:txBody>
                    <a:bodyPr/>
                    <a:lstStyle/>
                    <a:p>
                      <a:pPr algn="l" fontAlgn="ctr"/>
                      <a:r>
                        <a:rPr lang="fr-FR" sz="1600" u="none" strike="noStrike" dirty="0" err="1">
                          <a:effectLst/>
                        </a:rPr>
                        <a:t>Solid'agro</a:t>
                      </a:r>
                      <a:endParaRPr lang="fr-FR"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r" fontAlgn="ctr"/>
                      <a:r>
                        <a:rPr lang="fr-FR" sz="1600" u="none" strike="noStrike" dirty="0">
                          <a:effectLst/>
                        </a:rPr>
                        <a:t>800 €</a:t>
                      </a:r>
                      <a:endParaRPr lang="fr-FR"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r" fontAlgn="ctr"/>
                      <a:r>
                        <a:rPr lang="fr-FR" sz="1600" u="none" strike="noStrike">
                          <a:effectLst/>
                        </a:rPr>
                        <a:t>800 €</a:t>
                      </a:r>
                      <a:endParaRPr lang="fr-FR" sz="16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fr-FR" sz="1600" u="none" strike="noStrike">
                          <a:effectLst/>
                        </a:rPr>
                        <a:t>500 €</a:t>
                      </a:r>
                      <a:endParaRPr lang="fr-FR" sz="16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fr-FR" sz="1600" u="none" strike="noStrike" dirty="0">
                          <a:effectLst/>
                        </a:rPr>
                        <a:t>460 €</a:t>
                      </a:r>
                      <a:endParaRPr lang="fr-FR"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r" fontAlgn="ctr"/>
                      <a:r>
                        <a:rPr lang="fr-FR" sz="1600" u="none" strike="noStrike" dirty="0">
                          <a:effectLst/>
                        </a:rPr>
                        <a:t>424 €</a:t>
                      </a:r>
                      <a:endParaRPr lang="fr-FR" sz="16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1901246818"/>
                  </a:ext>
                </a:extLst>
              </a:tr>
              <a:tr h="490281">
                <a:tc>
                  <a:txBody>
                    <a:bodyPr/>
                    <a:lstStyle/>
                    <a:p>
                      <a:pPr algn="l" fontAlgn="ctr"/>
                      <a:r>
                        <a:rPr lang="fr-FR" sz="1600" u="none" strike="noStrike" dirty="0" err="1">
                          <a:effectLst/>
                        </a:rPr>
                        <a:t>Start'Agro</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tc>
                  <a:txBody>
                    <a:bodyPr/>
                    <a:lstStyle/>
                    <a:p>
                      <a:pPr algn="r" fontAlgn="ctr"/>
                      <a:r>
                        <a:rPr lang="fr-FR" sz="1600" u="none" strike="noStrike" dirty="0">
                          <a:effectLst/>
                        </a:rPr>
                        <a:t>1 500 €</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tc>
                  <a:txBody>
                    <a:bodyPr/>
                    <a:lstStyle/>
                    <a:p>
                      <a:pPr algn="r" fontAlgn="ctr"/>
                      <a:r>
                        <a:rPr lang="fr-FR" sz="1600" u="none" strike="noStrike" dirty="0">
                          <a:effectLst/>
                        </a:rPr>
                        <a:t>pas de demande</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tc>
                  <a:txBody>
                    <a:bodyPr/>
                    <a:lstStyle/>
                    <a:p>
                      <a:pPr algn="r" fontAlgn="ctr"/>
                      <a:r>
                        <a:rPr lang="fr-FR" sz="1600" u="none" strike="noStrike" dirty="0">
                          <a:effectLst/>
                        </a:rPr>
                        <a:t>1 500 €</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tc>
                  <a:txBody>
                    <a:bodyPr/>
                    <a:lstStyle/>
                    <a:p>
                      <a:pPr algn="r" fontAlgn="ctr"/>
                      <a:r>
                        <a:rPr lang="fr-FR" sz="1600" u="none" strike="noStrike" dirty="0">
                          <a:effectLst/>
                        </a:rPr>
                        <a:t>1 380 €</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tc>
                  <a:txBody>
                    <a:bodyPr/>
                    <a:lstStyle/>
                    <a:p>
                      <a:pPr algn="r" fontAlgn="ctr"/>
                      <a:r>
                        <a:rPr lang="fr-FR" sz="1600" u="none" strike="noStrike" dirty="0">
                          <a:effectLst/>
                        </a:rPr>
                        <a:t>1 170 €</a:t>
                      </a:r>
                      <a:endParaRPr lang="fr-FR" sz="1600" b="0" i="0" u="none" strike="noStrike" dirty="0">
                        <a:solidFill>
                          <a:srgbClr val="000000"/>
                        </a:solidFill>
                        <a:effectLst/>
                        <a:latin typeface="Calibri" panose="020F0502020204030204" pitchFamily="34" charset="0"/>
                      </a:endParaRPr>
                    </a:p>
                  </a:txBody>
                  <a:tcPr marL="7620" marR="7620" marT="7620" marB="0" anchor="ctr">
                    <a:solidFill>
                      <a:srgbClr val="FCE3CB"/>
                    </a:solidFill>
                  </a:tcPr>
                </a:tc>
                <a:extLst>
                  <a:ext uri="{0D108BD9-81ED-4DB2-BD59-A6C34878D82A}">
                    <a16:rowId xmlns:a16="http://schemas.microsoft.com/office/drawing/2014/main" val="746904941"/>
                  </a:ext>
                </a:extLst>
              </a:tr>
              <a:tr h="360207">
                <a:tc>
                  <a:txBody>
                    <a:bodyPr/>
                    <a:lstStyle/>
                    <a:p>
                      <a:pPr algn="l" fontAlgn="ctr"/>
                      <a:r>
                        <a:rPr lang="fr-FR" sz="1600" u="none" strike="noStrike" dirty="0">
                          <a:effectLst/>
                        </a:rPr>
                        <a:t>TOTAL</a:t>
                      </a:r>
                      <a:endParaRPr lang="fr-FR" sz="1600" b="1" i="0" u="none" strike="noStrike" dirty="0">
                        <a:solidFill>
                          <a:srgbClr val="000000"/>
                        </a:solidFill>
                        <a:effectLst/>
                        <a:latin typeface="Calibri" panose="020F0502020204030204" pitchFamily="34" charset="0"/>
                      </a:endParaRPr>
                    </a:p>
                  </a:txBody>
                  <a:tcPr marL="7620" marR="7620" marT="7620" marB="0" anchor="ctr">
                    <a:solidFill>
                      <a:srgbClr val="F8AC00"/>
                    </a:solidFill>
                  </a:tcPr>
                </a:tc>
                <a:tc>
                  <a:txBody>
                    <a:bodyPr/>
                    <a:lstStyle/>
                    <a:p>
                      <a:pPr algn="r" fontAlgn="ctr"/>
                      <a:r>
                        <a:rPr lang="fr-FR" sz="1600" u="none" strike="noStrike" dirty="0">
                          <a:effectLst/>
                        </a:rPr>
                        <a:t>41 150 €</a:t>
                      </a:r>
                      <a:endParaRPr lang="fr-FR" sz="1600" b="1" i="0" u="none" strike="noStrike" dirty="0">
                        <a:solidFill>
                          <a:srgbClr val="000000"/>
                        </a:solidFill>
                        <a:effectLst/>
                        <a:latin typeface="Calibri" panose="020F0502020204030204" pitchFamily="34" charset="0"/>
                      </a:endParaRPr>
                    </a:p>
                  </a:txBody>
                  <a:tcPr marL="7620" marR="7620" marT="7620" marB="0" anchor="ctr">
                    <a:solidFill>
                      <a:srgbClr val="F8AC00"/>
                    </a:solidFill>
                  </a:tcPr>
                </a:tc>
                <a:tc>
                  <a:txBody>
                    <a:bodyPr/>
                    <a:lstStyle/>
                    <a:p>
                      <a:pPr algn="r" fontAlgn="ctr"/>
                      <a:r>
                        <a:rPr lang="fr-FR" sz="1600" u="none" strike="noStrike" dirty="0">
                          <a:effectLst/>
                        </a:rPr>
                        <a:t>38 100 €</a:t>
                      </a:r>
                      <a:endParaRPr lang="fr-FR" sz="1600" b="1" i="0" u="none" strike="noStrike" dirty="0">
                        <a:solidFill>
                          <a:srgbClr val="000000"/>
                        </a:solidFill>
                        <a:effectLst/>
                        <a:latin typeface="Calibri" panose="020F0502020204030204" pitchFamily="34" charset="0"/>
                      </a:endParaRPr>
                    </a:p>
                  </a:txBody>
                  <a:tcPr marL="7620" marR="7620" marT="7620" marB="0" anchor="ctr">
                    <a:solidFill>
                      <a:srgbClr val="F8AC00"/>
                    </a:solidFill>
                  </a:tcPr>
                </a:tc>
                <a:tc>
                  <a:txBody>
                    <a:bodyPr/>
                    <a:lstStyle/>
                    <a:p>
                      <a:pPr algn="r" fontAlgn="ctr"/>
                      <a:r>
                        <a:rPr lang="fr-FR" sz="1600" u="none" strike="noStrike" dirty="0">
                          <a:effectLst/>
                        </a:rPr>
                        <a:t>44 510 €</a:t>
                      </a:r>
                      <a:endParaRPr lang="fr-FR" sz="1600" b="1" i="0" u="none" strike="noStrike" dirty="0">
                        <a:solidFill>
                          <a:srgbClr val="000000"/>
                        </a:solidFill>
                        <a:effectLst/>
                        <a:latin typeface="Calibri" panose="020F0502020204030204" pitchFamily="34" charset="0"/>
                      </a:endParaRPr>
                    </a:p>
                  </a:txBody>
                  <a:tcPr marL="7620" marR="7620" marT="7620" marB="0" anchor="ctr">
                    <a:solidFill>
                      <a:srgbClr val="F8AC00"/>
                    </a:solidFill>
                  </a:tcPr>
                </a:tc>
                <a:tc>
                  <a:txBody>
                    <a:bodyPr/>
                    <a:lstStyle/>
                    <a:p>
                      <a:pPr algn="r" fontAlgn="ctr"/>
                      <a:r>
                        <a:rPr lang="fr-FR" sz="1600" u="none" strike="noStrike" dirty="0">
                          <a:effectLst/>
                        </a:rPr>
                        <a:t>40 220 €</a:t>
                      </a:r>
                      <a:endParaRPr lang="fr-FR" sz="1600" b="1" i="0" u="none" strike="noStrike" dirty="0">
                        <a:solidFill>
                          <a:srgbClr val="000000"/>
                        </a:solidFill>
                        <a:effectLst/>
                        <a:latin typeface="Calibri" panose="020F0502020204030204" pitchFamily="34" charset="0"/>
                      </a:endParaRPr>
                    </a:p>
                  </a:txBody>
                  <a:tcPr marL="7620" marR="7620" marT="7620" marB="0" anchor="ctr">
                    <a:solidFill>
                      <a:srgbClr val="F8AC00"/>
                    </a:solidFill>
                  </a:tcPr>
                </a:tc>
                <a:tc>
                  <a:txBody>
                    <a:bodyPr/>
                    <a:lstStyle/>
                    <a:p>
                      <a:pPr algn="r" fontAlgn="ctr"/>
                      <a:r>
                        <a:rPr lang="fr-FR" sz="1600" u="none" strike="noStrike" dirty="0">
                          <a:effectLst/>
                        </a:rPr>
                        <a:t>31 220 €</a:t>
                      </a:r>
                      <a:endParaRPr lang="fr-FR" sz="1600" b="1" i="0" u="none" strike="noStrike" dirty="0">
                        <a:solidFill>
                          <a:srgbClr val="000000"/>
                        </a:solidFill>
                        <a:effectLst/>
                        <a:latin typeface="Calibri" panose="020F0502020204030204" pitchFamily="34" charset="0"/>
                      </a:endParaRPr>
                    </a:p>
                  </a:txBody>
                  <a:tcPr marL="7620" marR="7620" marT="7620" marB="0" anchor="ctr">
                    <a:solidFill>
                      <a:srgbClr val="F8AC00"/>
                    </a:solidFill>
                  </a:tcPr>
                </a:tc>
                <a:extLst>
                  <a:ext uri="{0D108BD9-81ED-4DB2-BD59-A6C34878D82A}">
                    <a16:rowId xmlns:a16="http://schemas.microsoft.com/office/drawing/2014/main" val="1248297908"/>
                  </a:ext>
                </a:extLst>
              </a:tr>
              <a:tr h="355890">
                <a:tc>
                  <a:txBody>
                    <a:bodyPr/>
                    <a:lstStyle/>
                    <a:p>
                      <a:pPr algn="l" fontAlgn="b"/>
                      <a:endParaRPr lang="fr-FR"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fr-FR" sz="16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fr-FR" sz="16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fr-FR" sz="16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fr-FR" sz="16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fr-FR"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855956348"/>
                  </a:ext>
                </a:extLst>
              </a:tr>
            </a:tbl>
          </a:graphicData>
        </a:graphic>
      </p:graphicFrame>
    </p:spTree>
    <p:extLst>
      <p:ext uri="{BB962C8B-B14F-4D97-AF65-F5344CB8AC3E}">
        <p14:creationId xmlns:p14="http://schemas.microsoft.com/office/powerpoint/2010/main" val="673756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SIAE</a:t>
            </a:r>
          </a:p>
        </p:txBody>
      </p:sp>
      <p:sp>
        <p:nvSpPr>
          <p:cNvPr id="3" name="Espace réservé du contenu 2"/>
          <p:cNvSpPr>
            <a:spLocks noGrp="1"/>
          </p:cNvSpPr>
          <p:nvPr>
            <p:ph idx="1"/>
          </p:nvPr>
        </p:nvSpPr>
        <p:spPr>
          <a:xfrm>
            <a:off x="838200" y="1592036"/>
            <a:ext cx="10515600" cy="4584927"/>
          </a:xfrm>
        </p:spPr>
        <p:txBody>
          <a:bodyPr>
            <a:normAutofit/>
          </a:bodyPr>
          <a:lstStyle/>
          <a:p>
            <a:r>
              <a:rPr lang="fr-FR" sz="2800" b="1" dirty="0">
                <a:solidFill>
                  <a:schemeClr val="tx2">
                    <a:lumMod val="75000"/>
                  </a:schemeClr>
                </a:solidFill>
                <a:latin typeface="Arial"/>
                <a:ea typeface="Arial"/>
                <a:cs typeface="Arial"/>
              </a:rPr>
              <a:t>AAP Soutien aux initiatives des associations étudiantes (SIAE) CR BFC</a:t>
            </a:r>
            <a:endParaRPr lang="fr-FR" sz="1400" b="1" i="1" dirty="0">
              <a:solidFill>
                <a:srgbClr val="666664"/>
              </a:solidFill>
              <a:latin typeface="Arial"/>
              <a:ea typeface="Arial"/>
              <a:cs typeface="Arial"/>
            </a:endParaRPr>
          </a:p>
          <a:p>
            <a:endParaRPr lang="fr-FR" dirty="0">
              <a:latin typeface="arial" panose="020B0604020202020204" pitchFamily="34" charset="0"/>
            </a:endParaRPr>
          </a:p>
          <a:p>
            <a:pPr>
              <a:lnSpc>
                <a:spcPct val="120000"/>
              </a:lnSpc>
            </a:pPr>
            <a:r>
              <a:rPr lang="fr-FR" dirty="0">
                <a:latin typeface="arial" panose="020B0604020202020204" pitchFamily="34" charset="0"/>
              </a:rPr>
              <a:t>AAP du 1</a:t>
            </a:r>
            <a:r>
              <a:rPr lang="fr-FR" baseline="30000" dirty="0">
                <a:latin typeface="arial" panose="020B0604020202020204" pitchFamily="34" charset="0"/>
              </a:rPr>
              <a:t>er</a:t>
            </a:r>
            <a:r>
              <a:rPr lang="fr-FR" dirty="0">
                <a:latin typeface="arial" panose="020B0604020202020204" pitchFamily="34" charset="0"/>
              </a:rPr>
              <a:t> décembre à mi février.</a:t>
            </a:r>
          </a:p>
          <a:p>
            <a:pPr marL="0" indent="0">
              <a:lnSpc>
                <a:spcPct val="120000"/>
              </a:lnSpc>
              <a:buNone/>
            </a:pPr>
            <a:r>
              <a:rPr lang="fr-FR" dirty="0">
                <a:latin typeface="arial" panose="020B0604020202020204" pitchFamily="34" charset="0"/>
              </a:rPr>
              <a:t>-&gt; </a:t>
            </a:r>
            <a:r>
              <a:rPr lang="fr-FR" u="sng" dirty="0">
                <a:latin typeface="arial" panose="020B0604020202020204" pitchFamily="34" charset="0"/>
              </a:rPr>
              <a:t>demande aux associations</a:t>
            </a:r>
          </a:p>
          <a:p>
            <a:pPr marL="742950" lvl="1" indent="-285750">
              <a:lnSpc>
                <a:spcPct val="120000"/>
              </a:lnSpc>
            </a:pPr>
            <a:r>
              <a:rPr lang="fr-FR" dirty="0">
                <a:latin typeface="arial" panose="020B0604020202020204" pitchFamily="34" charset="0"/>
              </a:rPr>
              <a:t>Projets d’actions, 1 fiche par action.</a:t>
            </a:r>
          </a:p>
          <a:p>
            <a:pPr marL="742950" lvl="1" indent="-285750">
              <a:lnSpc>
                <a:spcPct val="120000"/>
              </a:lnSpc>
            </a:pPr>
            <a:r>
              <a:rPr lang="fr-FR" dirty="0">
                <a:latin typeface="arial" panose="020B0604020202020204" pitchFamily="34" charset="0"/>
              </a:rPr>
              <a:t>Synthèse dans un projet global </a:t>
            </a:r>
            <a:r>
              <a:rPr lang="fr-FR" u="sng" dirty="0">
                <a:latin typeface="arial" panose="020B0604020202020204" pitchFamily="34" charset="0"/>
              </a:rPr>
              <a:t>Institut Agro Dijon</a:t>
            </a:r>
            <a:endParaRPr lang="fr-FR" dirty="0"/>
          </a:p>
          <a:p>
            <a:pPr>
              <a:lnSpc>
                <a:spcPct val="120000"/>
              </a:lnSpc>
            </a:pPr>
            <a:r>
              <a:rPr lang="fr-FR" sz="2400" dirty="0">
                <a:latin typeface="arial" panose="020B0604020202020204" pitchFamily="34" charset="0"/>
              </a:rPr>
              <a:t>Présentation en CEVE le 8 février. </a:t>
            </a:r>
          </a:p>
          <a:p>
            <a:pPr marL="0" indent="0">
              <a:buNone/>
            </a:pPr>
            <a:endParaRPr lang="fr-FR" dirty="0"/>
          </a:p>
        </p:txBody>
      </p:sp>
      <p:sp>
        <p:nvSpPr>
          <p:cNvPr id="4" name="Espace réservé de la date 3"/>
          <p:cNvSpPr>
            <a:spLocks noGrp="1"/>
          </p:cNvSpPr>
          <p:nvPr>
            <p:ph type="dt" sz="half" idx="10"/>
          </p:nvPr>
        </p:nvSpPr>
        <p:spPr/>
        <p:txBody>
          <a:bodyPr/>
          <a:lstStyle/>
          <a:p>
            <a:fld id="{91DD9282-A15A-E541-BACD-BAD8BE012FF9}" type="datetime1">
              <a:rPr lang="fr-FR" smtClean="0"/>
              <a:t>31/01/2024</a:t>
            </a:fld>
            <a:endParaRPr lang="fr-FR"/>
          </a:p>
        </p:txBody>
      </p:sp>
      <p:sp>
        <p:nvSpPr>
          <p:cNvPr id="5" name="Espace réservé du pied de page 4"/>
          <p:cNvSpPr>
            <a:spLocks noGrp="1"/>
          </p:cNvSpPr>
          <p:nvPr>
            <p:ph type="ftr" sz="quarter" idx="11"/>
          </p:nvPr>
        </p:nvSpPr>
        <p:spPr/>
        <p:txBody>
          <a:bodyPr/>
          <a:lstStyle/>
          <a:p>
            <a:r>
              <a:rPr lang="fr-FR" dirty="0"/>
              <a:t>L'Institut Agro Dijon</a:t>
            </a:r>
          </a:p>
        </p:txBody>
      </p:sp>
      <p:sp>
        <p:nvSpPr>
          <p:cNvPr id="6" name="Espace réservé du numéro de diapositive 5"/>
          <p:cNvSpPr>
            <a:spLocks noGrp="1"/>
          </p:cNvSpPr>
          <p:nvPr>
            <p:ph type="sldNum" sz="quarter" idx="12"/>
          </p:nvPr>
        </p:nvSpPr>
        <p:spPr/>
        <p:txBody>
          <a:bodyPr/>
          <a:lstStyle/>
          <a:p>
            <a:fld id="{E43F4A00-CEAE-5648-85CC-DAB34D7CE8D6}" type="slidenum">
              <a:rPr lang="fr-FR" smtClean="0"/>
              <a:pPr/>
              <a:t>6</a:t>
            </a:fld>
            <a:endParaRPr lang="fr-FR"/>
          </a:p>
        </p:txBody>
      </p:sp>
    </p:spTree>
    <p:extLst>
      <p:ext uri="{BB962C8B-B14F-4D97-AF65-F5344CB8AC3E}">
        <p14:creationId xmlns:p14="http://schemas.microsoft.com/office/powerpoint/2010/main" val="1876895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C8DA9C-6E2D-49D0-BE7E-59416B3F1115}"/>
              </a:ext>
            </a:extLst>
          </p:cNvPr>
          <p:cNvSpPr>
            <a:spLocks noGrp="1"/>
          </p:cNvSpPr>
          <p:nvPr>
            <p:ph type="title"/>
          </p:nvPr>
        </p:nvSpPr>
        <p:spPr/>
        <p:txBody>
          <a:bodyPr/>
          <a:lstStyle/>
          <a:p>
            <a:r>
              <a:rPr lang="fr-FR" dirty="0"/>
              <a:t>SIAE</a:t>
            </a:r>
          </a:p>
        </p:txBody>
      </p:sp>
      <p:sp>
        <p:nvSpPr>
          <p:cNvPr id="3" name="Espace réservé du contenu 2">
            <a:extLst>
              <a:ext uri="{FF2B5EF4-FFF2-40B4-BE49-F238E27FC236}">
                <a16:creationId xmlns:a16="http://schemas.microsoft.com/office/drawing/2014/main" id="{010279C2-96C4-47C8-B480-36376B77C2C9}"/>
              </a:ext>
            </a:extLst>
          </p:cNvPr>
          <p:cNvSpPr>
            <a:spLocks noGrp="1"/>
          </p:cNvSpPr>
          <p:nvPr>
            <p:ph idx="1"/>
          </p:nvPr>
        </p:nvSpPr>
        <p:spPr>
          <a:xfrm>
            <a:off x="424543" y="1559379"/>
            <a:ext cx="11307535" cy="4617584"/>
          </a:xfrm>
        </p:spPr>
        <p:txBody>
          <a:bodyPr>
            <a:normAutofit fontScale="70000" lnSpcReduction="20000"/>
          </a:bodyPr>
          <a:lstStyle/>
          <a:p>
            <a:pPr marL="0" indent="0">
              <a:lnSpc>
                <a:spcPct val="120000"/>
              </a:lnSpc>
              <a:buNone/>
            </a:pPr>
            <a:r>
              <a:rPr lang="fr-FR" dirty="0">
                <a:latin typeface="arial" panose="020B0604020202020204" pitchFamily="34" charset="0"/>
              </a:rPr>
              <a:t>La Région Bourgogne-Franche-Comté a ouvert son appel à projets </a:t>
            </a:r>
          </a:p>
          <a:p>
            <a:pPr marL="0" indent="0">
              <a:lnSpc>
                <a:spcPct val="120000"/>
              </a:lnSpc>
              <a:buNone/>
            </a:pPr>
            <a:r>
              <a:rPr lang="fr-FR" b="1" dirty="0">
                <a:latin typeface="arial" panose="020B0604020202020204" pitchFamily="34" charset="0"/>
              </a:rPr>
              <a:t>« Soutien aux initiatives des associations étudiantes 2023 »</a:t>
            </a:r>
            <a:r>
              <a:rPr lang="fr-FR" dirty="0">
                <a:latin typeface="arial" panose="020B0604020202020204" pitchFamily="34" charset="0"/>
              </a:rPr>
              <a:t>. </a:t>
            </a:r>
            <a:endParaRPr lang="fr-FR" dirty="0"/>
          </a:p>
          <a:p>
            <a:pPr marL="0" indent="0">
              <a:lnSpc>
                <a:spcPct val="120000"/>
              </a:lnSpc>
              <a:buNone/>
            </a:pPr>
            <a:br>
              <a:rPr lang="fr-FR" dirty="0">
                <a:latin typeface="arial" panose="020B0604020202020204" pitchFamily="34" charset="0"/>
              </a:rPr>
            </a:br>
            <a:r>
              <a:rPr lang="fr-FR" dirty="0">
                <a:latin typeface="arial" panose="020B0604020202020204" pitchFamily="34" charset="0"/>
              </a:rPr>
              <a:t>Sont éligibles les projets de soutien aux actions des associations étudiantes reconnues par l’établissement. </a:t>
            </a:r>
          </a:p>
          <a:p>
            <a:pPr marL="0" indent="0">
              <a:lnSpc>
                <a:spcPct val="120000"/>
              </a:lnSpc>
              <a:buNone/>
            </a:pPr>
            <a:endParaRPr lang="fr-FR" dirty="0"/>
          </a:p>
          <a:p>
            <a:pPr marL="0" indent="0">
              <a:lnSpc>
                <a:spcPct val="120000"/>
              </a:lnSpc>
              <a:buNone/>
            </a:pPr>
            <a:r>
              <a:rPr lang="fr-FR" dirty="0">
                <a:latin typeface="arial" panose="020B0604020202020204" pitchFamily="34" charset="0"/>
              </a:rPr>
              <a:t>Les dossiers sont élaborés par chacune des associations (</a:t>
            </a:r>
            <a:r>
              <a:rPr lang="fr-FR" dirty="0">
                <a:latin typeface="arial" panose="020B0604020202020204" pitchFamily="34" charset="0"/>
                <a:cs typeface="Calibri" panose="020F0502020204030204" pitchFamily="34" charset="0"/>
              </a:rPr>
              <a:t>l’assemblée régionale doit avoir connaissance du bénéficiaire final, des conditions de reversement et du contenu de l’action au moment où elle délibère) </a:t>
            </a:r>
            <a:r>
              <a:rPr lang="fr-FR" dirty="0">
                <a:latin typeface="arial" panose="020B0604020202020204" pitchFamily="34" charset="0"/>
              </a:rPr>
              <a:t>et un travail de formalisation d’un projet unique global est assuré en coordination avec la DEVE. </a:t>
            </a:r>
          </a:p>
          <a:p>
            <a:pPr marL="0" indent="0">
              <a:lnSpc>
                <a:spcPct val="120000"/>
              </a:lnSpc>
              <a:buNone/>
            </a:pPr>
            <a:endParaRPr lang="fr-FR" dirty="0"/>
          </a:p>
          <a:p>
            <a:pPr marL="0" indent="0">
              <a:lnSpc>
                <a:spcPct val="120000"/>
              </a:lnSpc>
              <a:buNone/>
            </a:pPr>
            <a:r>
              <a:rPr lang="fr-FR" b="1" dirty="0">
                <a:latin typeface="arial" panose="020B0604020202020204" pitchFamily="34" charset="0"/>
              </a:rPr>
              <a:t>L’Institut Agro Dijon devra déposer un seul projet, comportant des actions menées par les associations étudiantes répondant aux exigences décrites dans le document de l’AAP.</a:t>
            </a:r>
            <a:r>
              <a:rPr lang="fr-FR" dirty="0">
                <a:latin typeface="arial" panose="020B0604020202020204" pitchFamily="34" charset="0"/>
              </a:rPr>
              <a:t> </a:t>
            </a:r>
            <a:endParaRPr lang="fr-FR" dirty="0"/>
          </a:p>
        </p:txBody>
      </p:sp>
      <p:sp>
        <p:nvSpPr>
          <p:cNvPr id="4" name="Espace réservé de la date 3">
            <a:extLst>
              <a:ext uri="{FF2B5EF4-FFF2-40B4-BE49-F238E27FC236}">
                <a16:creationId xmlns:a16="http://schemas.microsoft.com/office/drawing/2014/main" id="{D28E9CED-31FE-464B-B730-E7875E3536FC}"/>
              </a:ext>
            </a:extLst>
          </p:cNvPr>
          <p:cNvSpPr>
            <a:spLocks noGrp="1"/>
          </p:cNvSpPr>
          <p:nvPr>
            <p:ph type="dt" sz="half" idx="10"/>
          </p:nvPr>
        </p:nvSpPr>
        <p:spPr/>
        <p:txBody>
          <a:bodyPr/>
          <a:lstStyle/>
          <a:p>
            <a:fld id="{91DD9282-A15A-E541-BACD-BAD8BE012FF9}" type="datetime1">
              <a:rPr lang="fr-FR" smtClean="0"/>
              <a:t>31/01/2024</a:t>
            </a:fld>
            <a:endParaRPr lang="fr-FR"/>
          </a:p>
        </p:txBody>
      </p:sp>
      <p:sp>
        <p:nvSpPr>
          <p:cNvPr id="5" name="Espace réservé du pied de page 4">
            <a:extLst>
              <a:ext uri="{FF2B5EF4-FFF2-40B4-BE49-F238E27FC236}">
                <a16:creationId xmlns:a16="http://schemas.microsoft.com/office/drawing/2014/main" id="{5FC18E02-20AC-494D-AE7B-E6FE4BFF3EB3}"/>
              </a:ext>
            </a:extLst>
          </p:cNvPr>
          <p:cNvSpPr>
            <a:spLocks noGrp="1"/>
          </p:cNvSpPr>
          <p:nvPr>
            <p:ph type="ftr" sz="quarter" idx="11"/>
          </p:nvPr>
        </p:nvSpPr>
        <p:spPr/>
        <p:txBody>
          <a:bodyPr/>
          <a:lstStyle/>
          <a:p>
            <a:r>
              <a:rPr lang="fr-FR"/>
              <a:t>L'Institut Agro Dijon - Présentation</a:t>
            </a:r>
            <a:endParaRPr lang="fr-FR" dirty="0"/>
          </a:p>
        </p:txBody>
      </p:sp>
      <p:sp>
        <p:nvSpPr>
          <p:cNvPr id="6" name="Espace réservé du numéro de diapositive 5">
            <a:extLst>
              <a:ext uri="{FF2B5EF4-FFF2-40B4-BE49-F238E27FC236}">
                <a16:creationId xmlns:a16="http://schemas.microsoft.com/office/drawing/2014/main" id="{A671D7EB-F83C-4FBF-88D1-0C8DFAE4CC8F}"/>
              </a:ext>
            </a:extLst>
          </p:cNvPr>
          <p:cNvSpPr>
            <a:spLocks noGrp="1"/>
          </p:cNvSpPr>
          <p:nvPr>
            <p:ph type="sldNum" sz="quarter" idx="12"/>
          </p:nvPr>
        </p:nvSpPr>
        <p:spPr/>
        <p:txBody>
          <a:bodyPr/>
          <a:lstStyle/>
          <a:p>
            <a:fld id="{E43F4A00-CEAE-5648-85CC-DAB34D7CE8D6}" type="slidenum">
              <a:rPr lang="fr-FR" smtClean="0"/>
              <a:pPr/>
              <a:t>7</a:t>
            </a:fld>
            <a:endParaRPr lang="fr-FR"/>
          </a:p>
        </p:txBody>
      </p:sp>
    </p:spTree>
    <p:extLst>
      <p:ext uri="{BB962C8B-B14F-4D97-AF65-F5344CB8AC3E}">
        <p14:creationId xmlns:p14="http://schemas.microsoft.com/office/powerpoint/2010/main" val="1354193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0DED5F-9383-48FA-8BE5-F3AF67E48F80}"/>
              </a:ext>
            </a:extLst>
          </p:cNvPr>
          <p:cNvSpPr>
            <a:spLocks noGrp="1"/>
          </p:cNvSpPr>
          <p:nvPr>
            <p:ph type="title"/>
          </p:nvPr>
        </p:nvSpPr>
        <p:spPr/>
        <p:txBody>
          <a:bodyPr/>
          <a:lstStyle/>
          <a:p>
            <a:r>
              <a:rPr lang="fr-FR" dirty="0"/>
              <a:t>SIAE</a:t>
            </a:r>
          </a:p>
        </p:txBody>
      </p:sp>
      <p:sp>
        <p:nvSpPr>
          <p:cNvPr id="3" name="Espace réservé du contenu 2">
            <a:extLst>
              <a:ext uri="{FF2B5EF4-FFF2-40B4-BE49-F238E27FC236}">
                <a16:creationId xmlns:a16="http://schemas.microsoft.com/office/drawing/2014/main" id="{62CBFA5E-938A-4007-9E08-26E744A0BDD8}"/>
              </a:ext>
            </a:extLst>
          </p:cNvPr>
          <p:cNvSpPr>
            <a:spLocks noGrp="1"/>
          </p:cNvSpPr>
          <p:nvPr>
            <p:ph idx="1"/>
          </p:nvPr>
        </p:nvSpPr>
        <p:spPr>
          <a:xfrm>
            <a:off x="838200" y="1690688"/>
            <a:ext cx="10515600" cy="4486275"/>
          </a:xfrm>
        </p:spPr>
        <p:txBody>
          <a:bodyPr>
            <a:normAutofit fontScale="85000" lnSpcReduction="20000"/>
          </a:bodyPr>
          <a:lstStyle/>
          <a:p>
            <a:pPr marL="0" indent="0">
              <a:lnSpc>
                <a:spcPct val="120000"/>
              </a:lnSpc>
              <a:buNone/>
            </a:pPr>
            <a:r>
              <a:rPr lang="fr-FR" sz="2800" dirty="0">
                <a:latin typeface="arial" panose="020B0604020202020204" pitchFamily="34" charset="0"/>
              </a:rPr>
              <a:t>Les projets des établissements regroupent des actions initiées et conduites par les associations étudiantes,</a:t>
            </a:r>
          </a:p>
          <a:p>
            <a:pPr marL="0" indent="0">
              <a:lnSpc>
                <a:spcPct val="120000"/>
              </a:lnSpc>
              <a:buNone/>
            </a:pPr>
            <a:endParaRPr lang="fr-FR" sz="2800" dirty="0">
              <a:latin typeface="arial" panose="020B0604020202020204" pitchFamily="34" charset="0"/>
            </a:endParaRPr>
          </a:p>
          <a:p>
            <a:pPr>
              <a:lnSpc>
                <a:spcPct val="120000"/>
              </a:lnSpc>
            </a:pPr>
            <a:r>
              <a:rPr lang="fr-FR" sz="2800" dirty="0">
                <a:latin typeface="arial" panose="020B0604020202020204" pitchFamily="34" charset="0"/>
              </a:rPr>
              <a:t>en faveur de l’amélioration des conditions d’étude, de réussite, de vie et d’accès aux études supérieures, de la citoyenneté, de l’attractivité de l’établissement.</a:t>
            </a:r>
          </a:p>
          <a:p>
            <a:pPr marL="0" indent="0">
              <a:lnSpc>
                <a:spcPct val="120000"/>
              </a:lnSpc>
              <a:buNone/>
            </a:pPr>
            <a:endParaRPr lang="fr-FR" sz="2800" dirty="0">
              <a:latin typeface="arial" panose="020B0604020202020204" pitchFamily="34" charset="0"/>
            </a:endParaRPr>
          </a:p>
          <a:p>
            <a:pPr>
              <a:lnSpc>
                <a:spcPct val="120000"/>
              </a:lnSpc>
            </a:pPr>
            <a:r>
              <a:rPr lang="fr-FR" sz="2800" dirty="0">
                <a:latin typeface="arial" panose="020B0604020202020204" pitchFamily="34" charset="0"/>
              </a:rPr>
              <a:t>Dans les domaines de la citoyenneté, la culture, l’environnement, l’international, la technologie, la solidarité, le sport, la vie des campus, les actions inclusives (ex : égalité femme-homme, handicap, …)</a:t>
            </a:r>
          </a:p>
          <a:p>
            <a:pPr>
              <a:lnSpc>
                <a:spcPct val="120000"/>
              </a:lnSpc>
            </a:pPr>
            <a:endParaRPr lang="fr-FR" sz="2800" dirty="0">
              <a:latin typeface="arial" panose="020B0604020202020204" pitchFamily="34" charset="0"/>
            </a:endParaRPr>
          </a:p>
          <a:p>
            <a:endParaRPr lang="fr-FR" dirty="0"/>
          </a:p>
        </p:txBody>
      </p:sp>
      <p:sp>
        <p:nvSpPr>
          <p:cNvPr id="4" name="Espace réservé de la date 3">
            <a:extLst>
              <a:ext uri="{FF2B5EF4-FFF2-40B4-BE49-F238E27FC236}">
                <a16:creationId xmlns:a16="http://schemas.microsoft.com/office/drawing/2014/main" id="{67687A58-BA63-4FD9-A9DE-A7BD2085C009}"/>
              </a:ext>
            </a:extLst>
          </p:cNvPr>
          <p:cNvSpPr>
            <a:spLocks noGrp="1"/>
          </p:cNvSpPr>
          <p:nvPr>
            <p:ph type="dt" sz="half" idx="10"/>
          </p:nvPr>
        </p:nvSpPr>
        <p:spPr/>
        <p:txBody>
          <a:bodyPr/>
          <a:lstStyle/>
          <a:p>
            <a:fld id="{91DD9282-A15A-E541-BACD-BAD8BE012FF9}" type="datetime1">
              <a:rPr lang="fr-FR" smtClean="0"/>
              <a:t>31/01/2024</a:t>
            </a:fld>
            <a:endParaRPr lang="fr-FR"/>
          </a:p>
        </p:txBody>
      </p:sp>
      <p:sp>
        <p:nvSpPr>
          <p:cNvPr id="5" name="Espace réservé du pied de page 4">
            <a:extLst>
              <a:ext uri="{FF2B5EF4-FFF2-40B4-BE49-F238E27FC236}">
                <a16:creationId xmlns:a16="http://schemas.microsoft.com/office/drawing/2014/main" id="{DD59C830-814C-47E6-99A0-17519DF9D105}"/>
              </a:ext>
            </a:extLst>
          </p:cNvPr>
          <p:cNvSpPr>
            <a:spLocks noGrp="1"/>
          </p:cNvSpPr>
          <p:nvPr>
            <p:ph type="ftr" sz="quarter" idx="11"/>
          </p:nvPr>
        </p:nvSpPr>
        <p:spPr/>
        <p:txBody>
          <a:bodyPr/>
          <a:lstStyle/>
          <a:p>
            <a:r>
              <a:rPr lang="fr-FR" dirty="0"/>
              <a:t>L'Institut Agro Dijon</a:t>
            </a:r>
          </a:p>
        </p:txBody>
      </p:sp>
      <p:sp>
        <p:nvSpPr>
          <p:cNvPr id="6" name="Espace réservé du numéro de diapositive 5">
            <a:extLst>
              <a:ext uri="{FF2B5EF4-FFF2-40B4-BE49-F238E27FC236}">
                <a16:creationId xmlns:a16="http://schemas.microsoft.com/office/drawing/2014/main" id="{29808870-5E69-47A7-98A3-FB5E21D91C2A}"/>
              </a:ext>
            </a:extLst>
          </p:cNvPr>
          <p:cNvSpPr>
            <a:spLocks noGrp="1"/>
          </p:cNvSpPr>
          <p:nvPr>
            <p:ph type="sldNum" sz="quarter" idx="12"/>
          </p:nvPr>
        </p:nvSpPr>
        <p:spPr/>
        <p:txBody>
          <a:bodyPr/>
          <a:lstStyle/>
          <a:p>
            <a:fld id="{E43F4A00-CEAE-5648-85CC-DAB34D7CE8D6}" type="slidenum">
              <a:rPr lang="fr-FR" smtClean="0"/>
              <a:pPr/>
              <a:t>8</a:t>
            </a:fld>
            <a:endParaRPr lang="fr-FR"/>
          </a:p>
        </p:txBody>
      </p:sp>
    </p:spTree>
    <p:extLst>
      <p:ext uri="{BB962C8B-B14F-4D97-AF65-F5344CB8AC3E}">
        <p14:creationId xmlns:p14="http://schemas.microsoft.com/office/powerpoint/2010/main" val="1207929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0DED5F-9383-48FA-8BE5-F3AF67E48F80}"/>
              </a:ext>
            </a:extLst>
          </p:cNvPr>
          <p:cNvSpPr>
            <a:spLocks noGrp="1"/>
          </p:cNvSpPr>
          <p:nvPr>
            <p:ph type="title"/>
          </p:nvPr>
        </p:nvSpPr>
        <p:spPr>
          <a:xfrm>
            <a:off x="838200" y="158750"/>
            <a:ext cx="10515600" cy="826861"/>
          </a:xfrm>
        </p:spPr>
        <p:txBody>
          <a:bodyPr/>
          <a:lstStyle/>
          <a:p>
            <a:r>
              <a:rPr lang="fr-FR" dirty="0"/>
              <a:t>SIAE : dépenses éligibles</a:t>
            </a:r>
          </a:p>
        </p:txBody>
      </p:sp>
      <p:sp>
        <p:nvSpPr>
          <p:cNvPr id="3" name="Espace réservé du contenu 2">
            <a:extLst>
              <a:ext uri="{FF2B5EF4-FFF2-40B4-BE49-F238E27FC236}">
                <a16:creationId xmlns:a16="http://schemas.microsoft.com/office/drawing/2014/main" id="{62CBFA5E-938A-4007-9E08-26E744A0BDD8}"/>
              </a:ext>
            </a:extLst>
          </p:cNvPr>
          <p:cNvSpPr>
            <a:spLocks noGrp="1"/>
          </p:cNvSpPr>
          <p:nvPr>
            <p:ph idx="1"/>
          </p:nvPr>
        </p:nvSpPr>
        <p:spPr>
          <a:xfrm>
            <a:off x="383721" y="1094014"/>
            <a:ext cx="11405507" cy="5262336"/>
          </a:xfrm>
        </p:spPr>
        <p:txBody>
          <a:bodyPr>
            <a:normAutofit fontScale="62500" lnSpcReduction="20000"/>
          </a:bodyPr>
          <a:lstStyle/>
          <a:p>
            <a:pPr marL="0" indent="0">
              <a:lnSpc>
                <a:spcPct val="120000"/>
              </a:lnSpc>
              <a:buNone/>
            </a:pPr>
            <a:r>
              <a:rPr lang="fr-FR" dirty="0">
                <a:solidFill>
                  <a:srgbClr val="000000"/>
                </a:solidFill>
              </a:rPr>
              <a:t>Sont éligibles les dépenses de fonctionnement correspondant à la mise en œuvre des actions décrites dans le projet.</a:t>
            </a:r>
          </a:p>
          <a:p>
            <a:pPr marL="0" indent="0">
              <a:lnSpc>
                <a:spcPct val="120000"/>
              </a:lnSpc>
              <a:buNone/>
            </a:pPr>
            <a:r>
              <a:rPr lang="fr-FR" dirty="0">
                <a:solidFill>
                  <a:srgbClr val="000000"/>
                </a:solidFill>
              </a:rPr>
              <a:t>Ne sont pas éligibles les actions et postes particuliers de dépenses suivants :</a:t>
            </a:r>
          </a:p>
          <a:p>
            <a:pPr marL="0" indent="0">
              <a:lnSpc>
                <a:spcPct val="120000"/>
              </a:lnSpc>
              <a:buNone/>
            </a:pPr>
            <a:r>
              <a:rPr lang="fr-FR" dirty="0">
                <a:solidFill>
                  <a:srgbClr val="000000"/>
                </a:solidFill>
                <a:latin typeface="Symbol" panose="05050102010706020507" pitchFamily="18" charset="2"/>
              </a:rPr>
              <a:t>· </a:t>
            </a:r>
            <a:r>
              <a:rPr lang="fr-FR" dirty="0">
                <a:solidFill>
                  <a:srgbClr val="000000"/>
                </a:solidFill>
              </a:rPr>
              <a:t>les actions dont l’exécution est antérieure au dépôt de la demande,</a:t>
            </a:r>
          </a:p>
          <a:p>
            <a:pPr marL="0" indent="0">
              <a:lnSpc>
                <a:spcPct val="120000"/>
              </a:lnSpc>
              <a:buNone/>
            </a:pPr>
            <a:r>
              <a:rPr lang="fr-FR" dirty="0">
                <a:solidFill>
                  <a:srgbClr val="000000"/>
                </a:solidFill>
                <a:latin typeface="Symbol" panose="05050102010706020507" pitchFamily="18" charset="2"/>
              </a:rPr>
              <a:t>· </a:t>
            </a:r>
            <a:r>
              <a:rPr lang="fr-FR" dirty="0">
                <a:solidFill>
                  <a:srgbClr val="000000"/>
                </a:solidFill>
              </a:rPr>
              <a:t>les dépenses d’investissement et la maintenance des équipements,</a:t>
            </a:r>
          </a:p>
          <a:p>
            <a:pPr marL="0" indent="0">
              <a:lnSpc>
                <a:spcPct val="120000"/>
              </a:lnSpc>
              <a:buNone/>
            </a:pPr>
            <a:r>
              <a:rPr lang="fr-FR" dirty="0">
                <a:solidFill>
                  <a:srgbClr val="000000"/>
                </a:solidFill>
                <a:latin typeface="Symbol" panose="05050102010706020507" pitchFamily="18" charset="2"/>
              </a:rPr>
              <a:t>· </a:t>
            </a:r>
            <a:r>
              <a:rPr lang="fr-FR" dirty="0">
                <a:solidFill>
                  <a:srgbClr val="000000"/>
                </a:solidFill>
              </a:rPr>
              <a:t>les salaires des personnels des établissements d’enseignement supérieur,</a:t>
            </a:r>
          </a:p>
          <a:p>
            <a:pPr marL="0" indent="0">
              <a:lnSpc>
                <a:spcPct val="120000"/>
              </a:lnSpc>
              <a:buNone/>
            </a:pPr>
            <a:r>
              <a:rPr lang="fr-FR" dirty="0">
                <a:solidFill>
                  <a:srgbClr val="000000"/>
                </a:solidFill>
                <a:latin typeface="Symbol" panose="05050102010706020507" pitchFamily="18" charset="2"/>
              </a:rPr>
              <a:t>· </a:t>
            </a:r>
            <a:r>
              <a:rPr lang="fr-FR" dirty="0">
                <a:solidFill>
                  <a:srgbClr val="000000"/>
                </a:solidFill>
              </a:rPr>
              <a:t>la valorisation des mises à disposition et du bénévolat,</a:t>
            </a:r>
          </a:p>
          <a:p>
            <a:pPr marL="0" indent="0">
              <a:lnSpc>
                <a:spcPct val="120000"/>
              </a:lnSpc>
              <a:buNone/>
            </a:pPr>
            <a:r>
              <a:rPr lang="fr-FR" dirty="0">
                <a:solidFill>
                  <a:srgbClr val="000000"/>
                </a:solidFill>
                <a:latin typeface="Symbol" panose="05050102010706020507" pitchFamily="18" charset="2"/>
              </a:rPr>
              <a:t>· </a:t>
            </a:r>
            <a:r>
              <a:rPr lang="fr-FR" dirty="0">
                <a:solidFill>
                  <a:srgbClr val="000000"/>
                </a:solidFill>
              </a:rPr>
              <a:t>les dépenses de fonctionnement des associations non-inhérentes aux actions,</a:t>
            </a:r>
          </a:p>
          <a:p>
            <a:pPr marL="0" indent="0">
              <a:lnSpc>
                <a:spcPct val="120000"/>
              </a:lnSpc>
              <a:buNone/>
            </a:pPr>
            <a:r>
              <a:rPr lang="fr-FR" dirty="0">
                <a:solidFill>
                  <a:srgbClr val="000000"/>
                </a:solidFill>
                <a:latin typeface="Symbol" panose="05050102010706020507" pitchFamily="18" charset="2"/>
              </a:rPr>
              <a:t>· </a:t>
            </a:r>
            <a:r>
              <a:rPr lang="fr-FR" dirty="0">
                <a:solidFill>
                  <a:srgbClr val="000000"/>
                </a:solidFill>
              </a:rPr>
              <a:t>les dépenses de formation pour des actions prévues dans le cursus,</a:t>
            </a:r>
          </a:p>
          <a:p>
            <a:pPr marL="0" indent="0">
              <a:lnSpc>
                <a:spcPct val="120000"/>
              </a:lnSpc>
              <a:buNone/>
            </a:pPr>
            <a:r>
              <a:rPr lang="fr-FR" dirty="0">
                <a:solidFill>
                  <a:srgbClr val="000000"/>
                </a:solidFill>
                <a:latin typeface="Symbol" panose="05050102010706020507" pitchFamily="18" charset="2"/>
              </a:rPr>
              <a:t>· </a:t>
            </a:r>
            <a:r>
              <a:rPr lang="fr-FR" dirty="0">
                <a:solidFill>
                  <a:srgbClr val="000000"/>
                </a:solidFill>
              </a:rPr>
              <a:t>les frais d’inscription des étudiants dans l’enseignement supérieur,</a:t>
            </a:r>
          </a:p>
          <a:p>
            <a:pPr marL="0" indent="0">
              <a:lnSpc>
                <a:spcPct val="120000"/>
              </a:lnSpc>
              <a:buNone/>
            </a:pPr>
            <a:r>
              <a:rPr lang="fr-FR" dirty="0">
                <a:solidFill>
                  <a:srgbClr val="000000"/>
                </a:solidFill>
                <a:latin typeface="Symbol" panose="05050102010706020507" pitchFamily="18" charset="2"/>
              </a:rPr>
              <a:t>· </a:t>
            </a:r>
            <a:r>
              <a:rPr lang="fr-FR" dirty="0">
                <a:solidFill>
                  <a:srgbClr val="000000"/>
                </a:solidFill>
              </a:rPr>
              <a:t>les compléments de financement à des dispositifs récurrents d’autres financeurs,</a:t>
            </a:r>
          </a:p>
          <a:p>
            <a:pPr marL="0" indent="0">
              <a:lnSpc>
                <a:spcPct val="120000"/>
              </a:lnSpc>
              <a:buNone/>
            </a:pPr>
            <a:r>
              <a:rPr lang="fr-FR" dirty="0">
                <a:solidFill>
                  <a:srgbClr val="000000"/>
                </a:solidFill>
                <a:latin typeface="Symbol" panose="05050102010706020507" pitchFamily="18" charset="2"/>
              </a:rPr>
              <a:t>· </a:t>
            </a:r>
            <a:r>
              <a:rPr lang="fr-FR" dirty="0">
                <a:solidFill>
                  <a:srgbClr val="000000"/>
                </a:solidFill>
              </a:rPr>
              <a:t>les actions qui feraient déjà l’objet d’un soutien de la Région dans le cadre d’un autre dispositif et celles éligibles et non-retenues par cet autre dispositif.</a:t>
            </a:r>
          </a:p>
          <a:p>
            <a:pPr marL="0" indent="0">
              <a:lnSpc>
                <a:spcPct val="120000"/>
              </a:lnSpc>
              <a:buNone/>
            </a:pPr>
            <a:r>
              <a:rPr lang="fr-FR" dirty="0">
                <a:solidFill>
                  <a:srgbClr val="000000"/>
                </a:solidFill>
              </a:rPr>
              <a:t>Le plan de financement du projet global sera accompagné d’un plan de financement pour chaque action. Les dépenses ne sont pas fongibles d’une action à une autre.</a:t>
            </a:r>
            <a:endParaRPr lang="fr-FR" dirty="0"/>
          </a:p>
        </p:txBody>
      </p:sp>
      <p:sp>
        <p:nvSpPr>
          <p:cNvPr id="4" name="Espace réservé de la date 3">
            <a:extLst>
              <a:ext uri="{FF2B5EF4-FFF2-40B4-BE49-F238E27FC236}">
                <a16:creationId xmlns:a16="http://schemas.microsoft.com/office/drawing/2014/main" id="{67687A58-BA63-4FD9-A9DE-A7BD2085C009}"/>
              </a:ext>
            </a:extLst>
          </p:cNvPr>
          <p:cNvSpPr>
            <a:spLocks noGrp="1"/>
          </p:cNvSpPr>
          <p:nvPr>
            <p:ph type="dt" sz="half" idx="10"/>
          </p:nvPr>
        </p:nvSpPr>
        <p:spPr/>
        <p:txBody>
          <a:bodyPr/>
          <a:lstStyle/>
          <a:p>
            <a:fld id="{91DD9282-A15A-E541-BACD-BAD8BE012FF9}" type="datetime1">
              <a:rPr lang="fr-FR" smtClean="0"/>
              <a:t>31/01/2024</a:t>
            </a:fld>
            <a:endParaRPr lang="fr-FR"/>
          </a:p>
        </p:txBody>
      </p:sp>
      <p:sp>
        <p:nvSpPr>
          <p:cNvPr id="5" name="Espace réservé du pied de page 4">
            <a:extLst>
              <a:ext uri="{FF2B5EF4-FFF2-40B4-BE49-F238E27FC236}">
                <a16:creationId xmlns:a16="http://schemas.microsoft.com/office/drawing/2014/main" id="{DD59C830-814C-47E6-99A0-17519DF9D105}"/>
              </a:ext>
            </a:extLst>
          </p:cNvPr>
          <p:cNvSpPr>
            <a:spLocks noGrp="1"/>
          </p:cNvSpPr>
          <p:nvPr>
            <p:ph type="ftr" sz="quarter" idx="11"/>
          </p:nvPr>
        </p:nvSpPr>
        <p:spPr/>
        <p:txBody>
          <a:bodyPr/>
          <a:lstStyle/>
          <a:p>
            <a:r>
              <a:rPr lang="fr-FR" dirty="0"/>
              <a:t>L'Institut Agro Dijon</a:t>
            </a:r>
          </a:p>
        </p:txBody>
      </p:sp>
      <p:sp>
        <p:nvSpPr>
          <p:cNvPr id="6" name="Espace réservé du numéro de diapositive 5">
            <a:extLst>
              <a:ext uri="{FF2B5EF4-FFF2-40B4-BE49-F238E27FC236}">
                <a16:creationId xmlns:a16="http://schemas.microsoft.com/office/drawing/2014/main" id="{29808870-5E69-47A7-98A3-FB5E21D91C2A}"/>
              </a:ext>
            </a:extLst>
          </p:cNvPr>
          <p:cNvSpPr>
            <a:spLocks noGrp="1"/>
          </p:cNvSpPr>
          <p:nvPr>
            <p:ph type="sldNum" sz="quarter" idx="12"/>
          </p:nvPr>
        </p:nvSpPr>
        <p:spPr/>
        <p:txBody>
          <a:bodyPr/>
          <a:lstStyle/>
          <a:p>
            <a:fld id="{E43F4A00-CEAE-5648-85CC-DAB34D7CE8D6}" type="slidenum">
              <a:rPr lang="fr-FR" smtClean="0"/>
              <a:pPr/>
              <a:t>9</a:t>
            </a:fld>
            <a:endParaRPr lang="fr-FR"/>
          </a:p>
        </p:txBody>
      </p:sp>
    </p:spTree>
    <p:extLst>
      <p:ext uri="{BB962C8B-B14F-4D97-AF65-F5344CB8AC3E}">
        <p14:creationId xmlns:p14="http://schemas.microsoft.com/office/powerpoint/2010/main" val="2279976364"/>
      </p:ext>
    </p:extLst>
  </p:cSld>
  <p:clrMapOvr>
    <a:masterClrMapping/>
  </p:clrMapOvr>
</p:sld>
</file>

<file path=ppt/theme/theme1.xml><?xml version="1.0" encoding="utf-8"?>
<a:theme xmlns:a="http://schemas.openxmlformats.org/drawingml/2006/main" name="Thème Office">
  <a:themeElements>
    <a:clrScheme name="Personnalisé 1">
      <a:dk1>
        <a:srgbClr val="343636"/>
      </a:dk1>
      <a:lt1>
        <a:srgbClr val="FFFFFF"/>
      </a:lt1>
      <a:dk2>
        <a:srgbClr val="282828"/>
      </a:dk2>
      <a:lt2>
        <a:srgbClr val="FFFFFF"/>
      </a:lt2>
      <a:accent1>
        <a:srgbClr val="F8AC00"/>
      </a:accent1>
      <a:accent2>
        <a:srgbClr val="3FB398"/>
      </a:accent2>
      <a:accent3>
        <a:srgbClr val="A1DAF8"/>
      </a:accent3>
      <a:accent4>
        <a:srgbClr val="F3A6B7"/>
      </a:accent4>
      <a:accent5>
        <a:srgbClr val="5B9BD5"/>
      </a:accent5>
      <a:accent6>
        <a:srgbClr val="FF8300"/>
      </a:accent6>
      <a:hlink>
        <a:srgbClr val="282828"/>
      </a:hlink>
      <a:folHlink>
        <a:srgbClr val="F87A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SQUE-PPT-2022-Institut-Agro-Dijon" id="{BDCA7AB8-CE35-427E-AB88-4FFEDC7879C7}" vid="{CDDBF871-5900-4332-9975-310A78F8F768}"/>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1142</TotalTime>
  <Words>2487</Words>
  <Application>Microsoft Office PowerPoint</Application>
  <PresentationFormat>Grand écran</PresentationFormat>
  <Paragraphs>477</Paragraphs>
  <Slides>21</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21</vt:i4>
      </vt:variant>
    </vt:vector>
  </HeadingPairs>
  <TitlesOfParts>
    <vt:vector size="28" baseType="lpstr">
      <vt:lpstr>Arial</vt:lpstr>
      <vt:lpstr>Arial</vt:lpstr>
      <vt:lpstr>Calibri</vt:lpstr>
      <vt:lpstr>Symbol</vt:lpstr>
      <vt:lpstr>Times New Roman</vt:lpstr>
      <vt:lpstr>Wingdings</vt:lpstr>
      <vt:lpstr>Thème Office</vt:lpstr>
      <vt:lpstr>Subventions Associations étudiantes de l’Institut Agro Dijon.</vt:lpstr>
      <vt:lpstr>2 types de financements de la part de l’école :</vt:lpstr>
      <vt:lpstr>Demandes dans le cadre du fonds associatif</vt:lpstr>
      <vt:lpstr>Arbitrages Fonds associatif</vt:lpstr>
      <vt:lpstr>Demandes de subventions associations étudiantes dans le cadre du fonds associatif</vt:lpstr>
      <vt:lpstr>SIAE</vt:lpstr>
      <vt:lpstr>SIAE</vt:lpstr>
      <vt:lpstr>SIAE</vt:lpstr>
      <vt:lpstr>SIAE : dépenses éligibles</vt:lpstr>
      <vt:lpstr>SIAE : taux d’intervention</vt:lpstr>
      <vt:lpstr>SIAE : calendrier</vt:lpstr>
      <vt:lpstr>SIAE : calendrier</vt:lpstr>
      <vt:lpstr>SIAE : Titre du projet 2023</vt:lpstr>
      <vt:lpstr>SIAE : résumé du projet 2023</vt:lpstr>
      <vt:lpstr>SIAE : thématiques du projet 2023</vt:lpstr>
      <vt:lpstr>SIAE : Subvention 2023</vt:lpstr>
      <vt:lpstr>SIAE : Subvention 2023</vt:lpstr>
      <vt:lpstr>SIAE : Subvention 2023</vt:lpstr>
      <vt:lpstr>Présentation PowerPoint</vt:lpstr>
      <vt:lpstr>SIAE : rédaction 2023</vt:lpstr>
      <vt:lpstr>SIAE : rédaction 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SUR  2 LIGNES</dc:title>
  <dc:creator>Fanny Burguière</dc:creator>
  <cp:lastModifiedBy>Bénédicte Macé</cp:lastModifiedBy>
  <cp:revision>69</cp:revision>
  <dcterms:created xsi:type="dcterms:W3CDTF">2021-09-09T07:34:36Z</dcterms:created>
  <dcterms:modified xsi:type="dcterms:W3CDTF">2024-01-31T16:33:25Z</dcterms:modified>
</cp:coreProperties>
</file>