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71" r:id="rId3"/>
    <p:sldId id="286" r:id="rId4"/>
    <p:sldId id="287" r:id="rId5"/>
    <p:sldId id="288" r:id="rId6"/>
    <p:sldId id="272" r:id="rId7"/>
    <p:sldId id="274" r:id="rId8"/>
    <p:sldId id="275" r:id="rId9"/>
    <p:sldId id="276" r:id="rId10"/>
    <p:sldId id="277" r:id="rId11"/>
    <p:sldId id="278" r:id="rId12"/>
    <p:sldId id="279" r:id="rId13"/>
    <p:sldId id="280" r:id="rId14"/>
    <p:sldId id="289" r:id="rId15"/>
    <p:sldId id="283" r:id="rId16"/>
    <p:sldId id="284" r:id="rId17"/>
    <p:sldId id="285" r:id="rId18"/>
    <p:sldId id="291" r:id="rId19"/>
    <p:sldId id="290" r:id="rId20"/>
    <p:sldId id="281" r:id="rId21"/>
    <p:sldId id="282"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C00"/>
    <a:srgbClr val="FCE3CB"/>
    <a:srgbClr val="FEF1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00"/>
    <p:restoredTop sz="96327"/>
  </p:normalViewPr>
  <p:slideViewPr>
    <p:cSldViewPr snapToGrid="0" snapToObjects="1">
      <p:cViewPr varScale="1">
        <p:scale>
          <a:sx n="122" d="100"/>
          <a:sy n="122" d="100"/>
        </p:scale>
        <p:origin x="15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958AD2-49FC-4359-994E-52C1CBB52F77}" type="datetimeFigureOut">
              <a:rPr lang="fr-FR" smtClean="0"/>
              <a:t>31/01/2024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865255-1AE9-418B-BE03-5D82C9AD178F}" type="slidenum">
              <a:rPr lang="fr-FR" smtClean="0"/>
              <a:t>‹N°›</a:t>
            </a:fld>
            <a:endParaRPr lang="fr-FR"/>
          </a:p>
        </p:txBody>
      </p:sp>
    </p:spTree>
    <p:extLst>
      <p:ext uri="{BB962C8B-B14F-4D97-AF65-F5344CB8AC3E}">
        <p14:creationId xmlns:p14="http://schemas.microsoft.com/office/powerpoint/2010/main" val="1169042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32A67-E29F-BB4F-BAA7-609A0EAC8ACA}" type="datetimeFigureOut">
              <a:rPr lang="fr-FR" smtClean="0"/>
              <a:t>31/01/2024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EEFDBA-75DB-CB46-AC9E-CD4BFE7142FA}" type="slidenum">
              <a:rPr lang="fr-FR" smtClean="0"/>
              <a:t>‹N°›</a:t>
            </a:fld>
            <a:endParaRPr lang="fr-FR"/>
          </a:p>
        </p:txBody>
      </p:sp>
    </p:spTree>
    <p:extLst>
      <p:ext uri="{BB962C8B-B14F-4D97-AF65-F5344CB8AC3E}">
        <p14:creationId xmlns:p14="http://schemas.microsoft.com/office/powerpoint/2010/main" val="1169999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4CBD4369-441B-124C-A3E1-51E4ED06413A}"/>
              </a:ext>
            </a:extLst>
          </p:cNvPr>
          <p:cNvPicPr>
            <a:picLocks noChangeAspect="1"/>
          </p:cNvPicPr>
          <p:nvPr userDrawn="1"/>
        </p:nvPicPr>
        <p:blipFill rotWithShape="1">
          <a:blip r:embed="rId2"/>
          <a:srcRect l="11088" t="-1527" r="53036" b="15097"/>
          <a:stretch/>
        </p:blipFill>
        <p:spPr>
          <a:xfrm>
            <a:off x="-24063" y="1498225"/>
            <a:ext cx="4392516" cy="5371808"/>
          </a:xfrm>
          <a:prstGeom prst="rect">
            <a:avLst/>
          </a:prstGeom>
        </p:spPr>
      </p:pic>
      <p:pic>
        <p:nvPicPr>
          <p:cNvPr id="7" name="Image 6">
            <a:extLst>
              <a:ext uri="{FF2B5EF4-FFF2-40B4-BE49-F238E27FC236}">
                <a16:creationId xmlns:a16="http://schemas.microsoft.com/office/drawing/2014/main" id="{4CBD4369-441B-124C-A3E1-51E4ED06413A}"/>
              </a:ext>
            </a:extLst>
          </p:cNvPr>
          <p:cNvPicPr>
            <a:picLocks noChangeAspect="1"/>
          </p:cNvPicPr>
          <p:nvPr userDrawn="1"/>
        </p:nvPicPr>
        <p:blipFill rotWithShape="1">
          <a:blip r:embed="rId2"/>
          <a:srcRect l="49363" t="5591" r="14075" b="9859"/>
          <a:stretch/>
        </p:blipFill>
        <p:spPr>
          <a:xfrm>
            <a:off x="6342610" y="0"/>
            <a:ext cx="5842301" cy="6858000"/>
          </a:xfrm>
          <a:prstGeom prst="rect">
            <a:avLst/>
          </a:prstGeom>
        </p:spPr>
      </p:pic>
      <p:sp>
        <p:nvSpPr>
          <p:cNvPr id="2" name="Titre 1">
            <a:extLst>
              <a:ext uri="{FF2B5EF4-FFF2-40B4-BE49-F238E27FC236}">
                <a16:creationId xmlns:a16="http://schemas.microsoft.com/office/drawing/2014/main" id="{F4A9883A-B293-8F4F-92F5-9F2F58658221}"/>
              </a:ext>
            </a:extLst>
          </p:cNvPr>
          <p:cNvSpPr>
            <a:spLocks noGrp="1"/>
          </p:cNvSpPr>
          <p:nvPr>
            <p:ph type="ctrTitle" hasCustomPrompt="1"/>
          </p:nvPr>
        </p:nvSpPr>
        <p:spPr>
          <a:xfrm>
            <a:off x="1130301" y="2777200"/>
            <a:ext cx="7086600" cy="1655763"/>
          </a:xfrm>
        </p:spPr>
        <p:txBody>
          <a:bodyPr anchor="b">
            <a:normAutofit/>
          </a:bodyPr>
          <a:lstStyle>
            <a:lvl1pPr algn="l">
              <a:defRPr sz="5000" spc="300">
                <a:solidFill>
                  <a:schemeClr val="tx1"/>
                </a:solidFill>
              </a:defRPr>
            </a:lvl1pPr>
          </a:lstStyle>
          <a:p>
            <a:r>
              <a:rPr lang="fr-FR" dirty="0"/>
              <a:t>MODIFIEZ LE STYLE DU TITRE</a:t>
            </a:r>
          </a:p>
        </p:txBody>
      </p:sp>
      <p:sp>
        <p:nvSpPr>
          <p:cNvPr id="3" name="Sous-titre 2">
            <a:extLst>
              <a:ext uri="{FF2B5EF4-FFF2-40B4-BE49-F238E27FC236}">
                <a16:creationId xmlns:a16="http://schemas.microsoft.com/office/drawing/2014/main" id="{D108C878-2A10-4E4F-B62D-3E70023E982D}"/>
              </a:ext>
            </a:extLst>
          </p:cNvPr>
          <p:cNvSpPr>
            <a:spLocks noGrp="1"/>
          </p:cNvSpPr>
          <p:nvPr>
            <p:ph type="subTitle" idx="1"/>
          </p:nvPr>
        </p:nvSpPr>
        <p:spPr>
          <a:xfrm>
            <a:off x="838201" y="4676139"/>
            <a:ext cx="9144000" cy="967449"/>
          </a:xfrm>
        </p:spPr>
        <p:txBody>
          <a:bodyPr/>
          <a:lstStyle>
            <a:lvl1pPr marL="0" indent="0" algn="l">
              <a:buNone/>
              <a:defRPr sz="240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a:extLst>
              <a:ext uri="{FF2B5EF4-FFF2-40B4-BE49-F238E27FC236}">
                <a16:creationId xmlns:a16="http://schemas.microsoft.com/office/drawing/2014/main" id="{C8A71F8C-0D91-AA4D-B56E-1005263195B9}"/>
              </a:ext>
            </a:extLst>
          </p:cNvPr>
          <p:cNvSpPr>
            <a:spLocks noGrp="1"/>
          </p:cNvSpPr>
          <p:nvPr>
            <p:ph type="dt" sz="half" idx="10"/>
          </p:nvPr>
        </p:nvSpPr>
        <p:spPr>
          <a:xfrm>
            <a:off x="838201" y="6343649"/>
            <a:ext cx="2743200" cy="365125"/>
          </a:xfrm>
        </p:spPr>
        <p:txBody>
          <a:bodyPr/>
          <a:lstStyle>
            <a:lvl1pPr>
              <a:defRPr sz="1200">
                <a:solidFill>
                  <a:schemeClr val="tx1"/>
                </a:solidFill>
                <a:latin typeface="Arial" panose="020B0604020202020204" pitchFamily="34" charset="0"/>
                <a:cs typeface="Arial" panose="020B0604020202020204" pitchFamily="34" charset="0"/>
              </a:defRPr>
            </a:lvl1pPr>
          </a:lstStyle>
          <a:p>
            <a:fld id="{5A469DEB-DF5C-C54D-BF94-BCE2EB6DB2ED}" type="datetime1">
              <a:rPr lang="fr-FR" smtClean="0"/>
              <a:t>31/01/2024</a:t>
            </a:fld>
            <a:endParaRPr lang="fr-FR" dirty="0"/>
          </a:p>
        </p:txBody>
      </p:sp>
      <p:sp>
        <p:nvSpPr>
          <p:cNvPr id="5" name="Espace réservé du pied de page 4">
            <a:extLst>
              <a:ext uri="{FF2B5EF4-FFF2-40B4-BE49-F238E27FC236}">
                <a16:creationId xmlns:a16="http://schemas.microsoft.com/office/drawing/2014/main" id="{3F03DFE6-853F-8144-9547-E5EB377E5160}"/>
              </a:ext>
            </a:extLst>
          </p:cNvPr>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6" name="Espace réservé du numéro de diapositive 5">
            <a:extLst>
              <a:ext uri="{FF2B5EF4-FFF2-40B4-BE49-F238E27FC236}">
                <a16:creationId xmlns:a16="http://schemas.microsoft.com/office/drawing/2014/main" id="{E5E8CE91-C390-4C4B-91CE-4CAEB8C8EFB0}"/>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dirty="0"/>
          </a:p>
        </p:txBody>
      </p:sp>
      <p:cxnSp>
        <p:nvCxnSpPr>
          <p:cNvPr id="9" name="Connecteur droit 8">
            <a:extLst>
              <a:ext uri="{FF2B5EF4-FFF2-40B4-BE49-F238E27FC236}">
                <a16:creationId xmlns:a16="http://schemas.microsoft.com/office/drawing/2014/main" id="{8692813D-C7CF-F044-86E4-047022A8F24D}"/>
              </a:ext>
            </a:extLst>
          </p:cNvPr>
          <p:cNvCxnSpPr/>
          <p:nvPr userDrawn="1"/>
        </p:nvCxnSpPr>
        <p:spPr>
          <a:xfrm>
            <a:off x="971508" y="3110891"/>
            <a:ext cx="0" cy="1123406"/>
          </a:xfrm>
          <a:prstGeom prst="line">
            <a:avLst/>
          </a:prstGeom>
          <a:ln w="44450"/>
        </p:spPr>
        <p:style>
          <a:lnRef idx="3">
            <a:schemeClr val="dk1"/>
          </a:lnRef>
          <a:fillRef idx="0">
            <a:schemeClr val="dk1"/>
          </a:fillRef>
          <a:effectRef idx="2">
            <a:schemeClr val="dk1"/>
          </a:effectRef>
          <a:fontRef idx="minor">
            <a:schemeClr val="tx1"/>
          </a:fontRef>
        </p:style>
      </p:cxnSp>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729" y="287600"/>
            <a:ext cx="5292857" cy="1710000"/>
          </a:xfrm>
          <a:prstGeom prst="rect">
            <a:avLst/>
          </a:prstGeom>
        </p:spPr>
      </p:pic>
      <p:pic>
        <p:nvPicPr>
          <p:cNvPr id="11" name="Image 10"/>
          <p:cNvPicPr>
            <a:picLocks noChangeAspect="1"/>
          </p:cNvPicPr>
          <p:nvPr userDrawn="1"/>
        </p:nvPicPr>
        <p:blipFill>
          <a:blip r:embed="rId4"/>
          <a:stretch>
            <a:fillRect/>
          </a:stretch>
        </p:blipFill>
        <p:spPr>
          <a:xfrm>
            <a:off x="10631383" y="4975141"/>
            <a:ext cx="1444831" cy="1247027"/>
          </a:xfrm>
          <a:prstGeom prst="rect">
            <a:avLst/>
          </a:prstGeom>
        </p:spPr>
      </p:pic>
      <p:sp>
        <p:nvSpPr>
          <p:cNvPr id="14" name="Espace réservé du pied de page 4">
            <a:extLst>
              <a:ext uri="{FF2B5EF4-FFF2-40B4-BE49-F238E27FC236}">
                <a16:creationId xmlns:a16="http://schemas.microsoft.com/office/drawing/2014/main" id="{3F03DFE6-853F-8144-9547-E5EB377E5160}"/>
              </a:ext>
            </a:extLst>
          </p:cNvPr>
          <p:cNvSpPr txBox="1">
            <a:spLocks/>
          </p:cNvSpPr>
          <p:nvPr userDrawn="1"/>
        </p:nvSpPr>
        <p:spPr>
          <a:xfrm>
            <a:off x="838200" y="5978240"/>
            <a:ext cx="10515599"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t>L’INSTITUT NATIONAL</a:t>
            </a:r>
            <a:r>
              <a:rPr lang="fr-FR" baseline="0" dirty="0"/>
              <a:t> D’ENSEIGNEMENT SUPÉRIEUR POUR L’AGRICULTURE, L’ALIMENTATION ET L’ENVIRONNEMENT</a:t>
            </a:r>
            <a:endParaRPr lang="fr-FR" dirty="0"/>
          </a:p>
        </p:txBody>
      </p:sp>
    </p:spTree>
    <p:extLst>
      <p:ext uri="{BB962C8B-B14F-4D97-AF65-F5344CB8AC3E}">
        <p14:creationId xmlns:p14="http://schemas.microsoft.com/office/powerpoint/2010/main" val="94250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1">
    <p:spTree>
      <p:nvGrpSpPr>
        <p:cNvPr id="1" name=""/>
        <p:cNvGrpSpPr/>
        <p:nvPr/>
      </p:nvGrpSpPr>
      <p:grpSpPr>
        <a:xfrm>
          <a:off x="0" y="0"/>
          <a:ext cx="0" cy="0"/>
          <a:chOff x="0" y="0"/>
          <a:chExt cx="0" cy="0"/>
        </a:xfrm>
      </p:grpSpPr>
      <p:pic>
        <p:nvPicPr>
          <p:cNvPr id="12" name="Image 11"/>
          <p:cNvPicPr>
            <a:picLocks noChangeAspect="1"/>
          </p:cNvPicPr>
          <p:nvPr userDrawn="1"/>
        </p:nvPicPr>
        <p:blipFill rotWithShape="1">
          <a:blip r:embed="rId2">
            <a:extLst>
              <a:ext uri="{28A0092B-C50C-407E-A947-70E740481C1C}">
                <a14:useLocalDpi xmlns:a14="http://schemas.microsoft.com/office/drawing/2010/main" val="0"/>
              </a:ext>
            </a:extLst>
          </a:blip>
          <a:srcRect l="12105" b="24252"/>
          <a:stretch/>
        </p:blipFill>
        <p:spPr>
          <a:xfrm>
            <a:off x="1400" y="4428915"/>
            <a:ext cx="3069232" cy="2429085"/>
          </a:xfrm>
          <a:prstGeom prst="rect">
            <a:avLst/>
          </a:prstGeom>
        </p:spPr>
      </p:pic>
      <p:pic>
        <p:nvPicPr>
          <p:cNvPr id="10" name="Image 9">
            <a:extLst>
              <a:ext uri="{FF2B5EF4-FFF2-40B4-BE49-F238E27FC236}">
                <a16:creationId xmlns:a16="http://schemas.microsoft.com/office/drawing/2014/main" id="{895755AF-E5AC-7F4A-AE37-5547AE47B983}"/>
              </a:ext>
            </a:extLst>
          </p:cNvPr>
          <p:cNvPicPr>
            <a:picLocks noChangeAspect="1"/>
          </p:cNvPicPr>
          <p:nvPr userDrawn="1"/>
        </p:nvPicPr>
        <p:blipFill rotWithShape="1">
          <a:blip r:embed="rId3"/>
          <a:srcRect t="32545" r="23530"/>
          <a:stretch/>
        </p:blipFill>
        <p:spPr>
          <a:xfrm>
            <a:off x="9982201" y="-10634"/>
            <a:ext cx="2213344" cy="1452083"/>
          </a:xfrm>
          <a:prstGeom prst="rect">
            <a:avLst/>
          </a:prstGeom>
        </p:spPr>
      </p:pic>
      <p:sp>
        <p:nvSpPr>
          <p:cNvPr id="2" name="Titre 1">
            <a:extLst>
              <a:ext uri="{FF2B5EF4-FFF2-40B4-BE49-F238E27FC236}">
                <a16:creationId xmlns:a16="http://schemas.microsoft.com/office/drawing/2014/main" id="{F60DE25B-D542-C54C-A96B-4F2ED24BC7C1}"/>
              </a:ext>
            </a:extLst>
          </p:cNvPr>
          <p:cNvSpPr>
            <a:spLocks noGrp="1"/>
          </p:cNvSpPr>
          <p:nvPr>
            <p:ph type="title"/>
          </p:nvPr>
        </p:nvSpPr>
        <p:spPr/>
        <p:txBody>
          <a:bodyPr/>
          <a:lstStyle>
            <a:lvl1pPr>
              <a:defRPr b="1">
                <a:solidFill>
                  <a:schemeClr val="accent1"/>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2468F226-BC6A-514D-803A-D25E3C8E51C3}"/>
              </a:ext>
            </a:extLst>
          </p:cNvPr>
          <p:cNvSpPr>
            <a:spLocks noGrp="1"/>
          </p:cNvSpPr>
          <p:nvPr>
            <p:ph idx="1"/>
          </p:nvPr>
        </p:nvSpPr>
        <p:spPr>
          <a:xfrm>
            <a:off x="838200" y="2090057"/>
            <a:ext cx="10515600" cy="4086906"/>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e la date 3">
            <a:extLst>
              <a:ext uri="{FF2B5EF4-FFF2-40B4-BE49-F238E27FC236}">
                <a16:creationId xmlns:a16="http://schemas.microsoft.com/office/drawing/2014/main" id="{30BF1A04-1652-3549-B858-427986BFE2E8}"/>
              </a:ext>
            </a:extLst>
          </p:cNvPr>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0AFF33EE-80F1-9143-9319-AF402E2C0958}"/>
              </a:ext>
            </a:extLst>
          </p:cNvPr>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6" name="Espace réservé du numéro de diapositive 5">
            <a:extLst>
              <a:ext uri="{FF2B5EF4-FFF2-40B4-BE49-F238E27FC236}">
                <a16:creationId xmlns:a16="http://schemas.microsoft.com/office/drawing/2014/main" id="{8D230714-29E2-3C4C-AC36-2E0BAFEA22A7}"/>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a:p>
        </p:txBody>
      </p:sp>
    </p:spTree>
    <p:extLst>
      <p:ext uri="{BB962C8B-B14F-4D97-AF65-F5344CB8AC3E}">
        <p14:creationId xmlns:p14="http://schemas.microsoft.com/office/powerpoint/2010/main" val="330386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0DE25B-D542-C54C-A96B-4F2ED24BC7C1}"/>
              </a:ext>
            </a:extLst>
          </p:cNvPr>
          <p:cNvSpPr>
            <a:spLocks noGrp="1"/>
          </p:cNvSpPr>
          <p:nvPr>
            <p:ph type="title"/>
          </p:nvPr>
        </p:nvSpPr>
        <p:spPr/>
        <p:txBody>
          <a:bodyPr/>
          <a:lstStyle>
            <a:lvl1pPr>
              <a:defRPr b="1">
                <a:solidFill>
                  <a:schemeClr val="accent1"/>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2468F226-BC6A-514D-803A-D25E3C8E51C3}"/>
              </a:ext>
            </a:extLst>
          </p:cNvPr>
          <p:cNvSpPr>
            <a:spLocks noGrp="1"/>
          </p:cNvSpPr>
          <p:nvPr>
            <p:ph idx="1"/>
          </p:nvPr>
        </p:nvSpPr>
        <p:spPr>
          <a:xfrm>
            <a:off x="838200" y="2090057"/>
            <a:ext cx="10515600" cy="4086906"/>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e la date 3">
            <a:extLst>
              <a:ext uri="{FF2B5EF4-FFF2-40B4-BE49-F238E27FC236}">
                <a16:creationId xmlns:a16="http://schemas.microsoft.com/office/drawing/2014/main" id="{30BF1A04-1652-3549-B858-427986BFE2E8}"/>
              </a:ext>
            </a:extLst>
          </p:cNvPr>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0AFF33EE-80F1-9143-9319-AF402E2C0958}"/>
              </a:ext>
            </a:extLst>
          </p:cNvPr>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6" name="Espace réservé du numéro de diapositive 5">
            <a:extLst>
              <a:ext uri="{FF2B5EF4-FFF2-40B4-BE49-F238E27FC236}">
                <a16:creationId xmlns:a16="http://schemas.microsoft.com/office/drawing/2014/main" id="{8D230714-29E2-3C4C-AC36-2E0BAFEA22A7}"/>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a:p>
        </p:txBody>
      </p:sp>
    </p:spTree>
    <p:extLst>
      <p:ext uri="{BB962C8B-B14F-4D97-AF65-F5344CB8AC3E}">
        <p14:creationId xmlns:p14="http://schemas.microsoft.com/office/powerpoint/2010/main" val="92981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Titre de section">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E9C92EE6-5A3D-9346-B635-3CE5A41D901C}"/>
              </a:ext>
            </a:extLst>
          </p:cNvPr>
          <p:cNvPicPr>
            <a:picLocks noChangeAspect="1"/>
          </p:cNvPicPr>
          <p:nvPr userDrawn="1"/>
        </p:nvPicPr>
        <p:blipFill>
          <a:blip r:embed="rId2"/>
          <a:stretch>
            <a:fillRect/>
          </a:stretch>
        </p:blipFill>
        <p:spPr>
          <a:xfrm>
            <a:off x="0" y="1"/>
            <a:ext cx="12192000" cy="6858000"/>
          </a:xfrm>
          <a:prstGeom prst="rect">
            <a:avLst/>
          </a:prstGeom>
        </p:spPr>
      </p:pic>
      <p:pic>
        <p:nvPicPr>
          <p:cNvPr id="14" name="Image 13">
            <a:extLst>
              <a:ext uri="{FF2B5EF4-FFF2-40B4-BE49-F238E27FC236}">
                <a16:creationId xmlns:a16="http://schemas.microsoft.com/office/drawing/2014/main" id="{2D7DE39D-EA33-FE4E-96AA-6CB29576C870}"/>
              </a:ext>
            </a:extLst>
          </p:cNvPr>
          <p:cNvPicPr>
            <a:picLocks noChangeAspect="1"/>
          </p:cNvPicPr>
          <p:nvPr userDrawn="1"/>
        </p:nvPicPr>
        <p:blipFill rotWithShape="1">
          <a:blip r:embed="rId3">
            <a:alphaModFix amt="70000"/>
          </a:blip>
          <a:srcRect b="37715"/>
          <a:stretch/>
        </p:blipFill>
        <p:spPr>
          <a:xfrm>
            <a:off x="4045556" y="4375703"/>
            <a:ext cx="3970489" cy="2482298"/>
          </a:xfrm>
          <a:prstGeom prst="rect">
            <a:avLst/>
          </a:prstGeom>
        </p:spPr>
      </p:pic>
      <p:pic>
        <p:nvPicPr>
          <p:cNvPr id="15" name="Image 14">
            <a:extLst>
              <a:ext uri="{FF2B5EF4-FFF2-40B4-BE49-F238E27FC236}">
                <a16:creationId xmlns:a16="http://schemas.microsoft.com/office/drawing/2014/main" id="{E82071AC-09AE-1346-A3B2-85AC8BB9DD0E}"/>
              </a:ext>
            </a:extLst>
          </p:cNvPr>
          <p:cNvPicPr>
            <a:picLocks noChangeAspect="1"/>
          </p:cNvPicPr>
          <p:nvPr userDrawn="1"/>
        </p:nvPicPr>
        <p:blipFill rotWithShape="1">
          <a:blip r:embed="rId4"/>
          <a:srcRect r="15897"/>
          <a:stretch/>
        </p:blipFill>
        <p:spPr>
          <a:xfrm>
            <a:off x="9782558" y="3788996"/>
            <a:ext cx="2434252" cy="2152650"/>
          </a:xfrm>
          <a:prstGeom prst="rect">
            <a:avLst/>
          </a:prstGeom>
        </p:spPr>
      </p:pic>
      <p:sp>
        <p:nvSpPr>
          <p:cNvPr id="2" name="Titre 1">
            <a:extLst>
              <a:ext uri="{FF2B5EF4-FFF2-40B4-BE49-F238E27FC236}">
                <a16:creationId xmlns:a16="http://schemas.microsoft.com/office/drawing/2014/main" id="{51357CB5-41D9-3142-A617-10B21D0AF5EF}"/>
              </a:ext>
            </a:extLst>
          </p:cNvPr>
          <p:cNvSpPr>
            <a:spLocks noGrp="1"/>
          </p:cNvSpPr>
          <p:nvPr>
            <p:ph type="title" hasCustomPrompt="1"/>
          </p:nvPr>
        </p:nvSpPr>
        <p:spPr>
          <a:xfrm>
            <a:off x="831850" y="1163639"/>
            <a:ext cx="7969250" cy="1884362"/>
          </a:xfrm>
        </p:spPr>
        <p:txBody>
          <a:bodyPr anchor="b">
            <a:normAutofit/>
          </a:bodyPr>
          <a:lstStyle>
            <a:lvl1pPr>
              <a:defRPr sz="5000" spc="300">
                <a:solidFill>
                  <a:schemeClr val="accent1"/>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2DF62215-EA9C-4B4D-BFE8-0243435BF052}"/>
              </a:ext>
            </a:extLst>
          </p:cNvPr>
          <p:cNvSpPr>
            <a:spLocks noGrp="1"/>
          </p:cNvSpPr>
          <p:nvPr>
            <p:ph type="body" idx="1"/>
          </p:nvPr>
        </p:nvSpPr>
        <p:spPr>
          <a:xfrm>
            <a:off x="831850" y="3267298"/>
            <a:ext cx="7969250" cy="1500187"/>
          </a:xfrm>
        </p:spPr>
        <p:txBody>
          <a:bodyPr/>
          <a:lstStyle>
            <a:lvl1pPr marL="0" indent="0">
              <a:buNone/>
              <a:defRPr sz="24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
        <p:nvSpPr>
          <p:cNvPr id="4" name="Espace réservé de la date 3">
            <a:extLst>
              <a:ext uri="{FF2B5EF4-FFF2-40B4-BE49-F238E27FC236}">
                <a16:creationId xmlns:a16="http://schemas.microsoft.com/office/drawing/2014/main" id="{97EA109A-E7D3-F844-BB1B-B0F48ACDAA3C}"/>
              </a:ext>
            </a:extLst>
          </p:cNvPr>
          <p:cNvSpPr>
            <a:spLocks noGrp="1"/>
          </p:cNvSpPr>
          <p:nvPr>
            <p:ph type="dt" sz="half" idx="10"/>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853D691A-AAE8-204F-BCF3-F392DE4978A6}" type="datetime1">
              <a:rPr lang="fr-FR" smtClean="0"/>
              <a:t>31/01/2024</a:t>
            </a:fld>
            <a:endParaRPr lang="fr-FR" dirty="0"/>
          </a:p>
        </p:txBody>
      </p:sp>
      <p:sp>
        <p:nvSpPr>
          <p:cNvPr id="5" name="Espace réservé du pied de page 4">
            <a:extLst>
              <a:ext uri="{FF2B5EF4-FFF2-40B4-BE49-F238E27FC236}">
                <a16:creationId xmlns:a16="http://schemas.microsoft.com/office/drawing/2014/main" id="{0FA4790B-B38A-144D-93A0-B9434D5EB810}"/>
              </a:ext>
            </a:extLst>
          </p:cNvPr>
          <p:cNvSpPr>
            <a:spLocks noGrp="1"/>
          </p:cNvSpPr>
          <p:nvPr>
            <p:ph type="ftr" sz="quarter" idx="11"/>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6" name="Espace réservé du numéro de diapositive 5">
            <a:extLst>
              <a:ext uri="{FF2B5EF4-FFF2-40B4-BE49-F238E27FC236}">
                <a16:creationId xmlns:a16="http://schemas.microsoft.com/office/drawing/2014/main" id="{3475C601-A9E3-6E4C-A1A6-135EDA3779BB}"/>
              </a:ext>
            </a:extLst>
          </p:cNvPr>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a:p>
        </p:txBody>
      </p:sp>
    </p:spTree>
    <p:extLst>
      <p:ext uri="{BB962C8B-B14F-4D97-AF65-F5344CB8AC3E}">
        <p14:creationId xmlns:p14="http://schemas.microsoft.com/office/powerpoint/2010/main" val="418979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Image 9"/>
          <p:cNvPicPr>
            <a:picLocks noChangeAspect="1"/>
          </p:cNvPicPr>
          <p:nvPr userDrawn="1"/>
        </p:nvPicPr>
        <p:blipFill rotWithShape="1">
          <a:blip r:embed="rId2">
            <a:extLst>
              <a:ext uri="{28A0092B-C50C-407E-A947-70E740481C1C}">
                <a14:useLocalDpi xmlns:a14="http://schemas.microsoft.com/office/drawing/2010/main" val="0"/>
              </a:ext>
            </a:extLst>
          </a:blip>
          <a:srcRect l="12105" b="24252"/>
          <a:stretch/>
        </p:blipFill>
        <p:spPr>
          <a:xfrm>
            <a:off x="1400" y="4428915"/>
            <a:ext cx="3069232" cy="2429085"/>
          </a:xfrm>
          <a:prstGeom prst="rect">
            <a:avLst/>
          </a:prstGeom>
        </p:spPr>
      </p:pic>
      <p:pic>
        <p:nvPicPr>
          <p:cNvPr id="9" name="Image 8">
            <a:extLst>
              <a:ext uri="{FF2B5EF4-FFF2-40B4-BE49-F238E27FC236}">
                <a16:creationId xmlns:a16="http://schemas.microsoft.com/office/drawing/2014/main" id="{A27449AA-D851-F941-8292-11C5B61E4C04}"/>
              </a:ext>
            </a:extLst>
          </p:cNvPr>
          <p:cNvPicPr>
            <a:picLocks noChangeAspect="1"/>
          </p:cNvPicPr>
          <p:nvPr userDrawn="1"/>
        </p:nvPicPr>
        <p:blipFill rotWithShape="1">
          <a:blip r:embed="rId3"/>
          <a:srcRect t="33039" r="23897"/>
          <a:stretch/>
        </p:blipFill>
        <p:spPr>
          <a:xfrm>
            <a:off x="9982201" y="0"/>
            <a:ext cx="2202712" cy="1441450"/>
          </a:xfrm>
          <a:prstGeom prst="rect">
            <a:avLst/>
          </a:prstGeom>
        </p:spPr>
      </p:pic>
      <p:sp>
        <p:nvSpPr>
          <p:cNvPr id="2" name="Titre 1">
            <a:extLst>
              <a:ext uri="{FF2B5EF4-FFF2-40B4-BE49-F238E27FC236}">
                <a16:creationId xmlns:a16="http://schemas.microsoft.com/office/drawing/2014/main" id="{8C3FE86C-DF1F-0B46-8CC5-10CBDB3429CE}"/>
              </a:ext>
            </a:extLst>
          </p:cNvPr>
          <p:cNvSpPr>
            <a:spLocks noGrp="1"/>
          </p:cNvSpPr>
          <p:nvPr>
            <p:ph type="title"/>
          </p:nvPr>
        </p:nvSpPr>
        <p:spPr/>
        <p:txBody>
          <a:bodyPr/>
          <a:lstStyle>
            <a:lvl1pPr>
              <a:defRPr b="1">
                <a:solidFill>
                  <a:schemeClr val="accent1"/>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43500E02-645C-7742-B5B6-9B643D31A234}"/>
              </a:ext>
            </a:extLst>
          </p:cNvPr>
          <p:cNvSpPr>
            <a:spLocks noGrp="1"/>
          </p:cNvSpPr>
          <p:nvPr>
            <p:ph sz="half" idx="1"/>
          </p:nvPr>
        </p:nvSpPr>
        <p:spPr>
          <a:xfrm>
            <a:off x="838200" y="1825625"/>
            <a:ext cx="5181600" cy="4351338"/>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Espace réservé du contenu 3">
            <a:extLst>
              <a:ext uri="{FF2B5EF4-FFF2-40B4-BE49-F238E27FC236}">
                <a16:creationId xmlns:a16="http://schemas.microsoft.com/office/drawing/2014/main" id="{FD1E981D-A59C-7240-B753-4B3BE06F914D}"/>
              </a:ext>
            </a:extLst>
          </p:cNvPr>
          <p:cNvSpPr>
            <a:spLocks noGrp="1"/>
          </p:cNvSpPr>
          <p:nvPr>
            <p:ph sz="half" idx="2"/>
          </p:nvPr>
        </p:nvSpPr>
        <p:spPr>
          <a:xfrm>
            <a:off x="6172200" y="1825625"/>
            <a:ext cx="5181600" cy="4351338"/>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5" name="Espace réservé de la date 4">
            <a:extLst>
              <a:ext uri="{FF2B5EF4-FFF2-40B4-BE49-F238E27FC236}">
                <a16:creationId xmlns:a16="http://schemas.microsoft.com/office/drawing/2014/main" id="{01E891BC-111B-4B41-B443-BB4A7690F746}"/>
              </a:ext>
            </a:extLst>
          </p:cNvPr>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8CA4777B-B6D7-6A49-BE8B-CD6415B55504}" type="datetime1">
              <a:rPr lang="fr-FR" smtClean="0"/>
              <a:t>31/01/2024</a:t>
            </a:fld>
            <a:endParaRPr lang="fr-FR"/>
          </a:p>
        </p:txBody>
      </p:sp>
      <p:sp>
        <p:nvSpPr>
          <p:cNvPr id="6" name="Espace réservé du pied de page 5">
            <a:extLst>
              <a:ext uri="{FF2B5EF4-FFF2-40B4-BE49-F238E27FC236}">
                <a16:creationId xmlns:a16="http://schemas.microsoft.com/office/drawing/2014/main" id="{B1A5DAE4-9E0B-6E47-8C6B-F90A55AA1509}"/>
              </a:ext>
            </a:extLst>
          </p:cNvPr>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7" name="Espace réservé du numéro de diapositive 6">
            <a:extLst>
              <a:ext uri="{FF2B5EF4-FFF2-40B4-BE49-F238E27FC236}">
                <a16:creationId xmlns:a16="http://schemas.microsoft.com/office/drawing/2014/main" id="{4B62296C-CD57-F14D-BD26-5ACE793052D2}"/>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a:p>
        </p:txBody>
      </p:sp>
    </p:spTree>
    <p:extLst>
      <p:ext uri="{BB962C8B-B14F-4D97-AF65-F5344CB8AC3E}">
        <p14:creationId xmlns:p14="http://schemas.microsoft.com/office/powerpoint/2010/main" val="102627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13BCEA-5047-D047-AE17-3A634F765064}"/>
              </a:ext>
            </a:extLst>
          </p:cNvPr>
          <p:cNvSpPr>
            <a:spLocks noGrp="1"/>
          </p:cNvSpPr>
          <p:nvPr>
            <p:ph type="title"/>
          </p:nvPr>
        </p:nvSpPr>
        <p:spPr>
          <a:xfrm>
            <a:off x="839788" y="365125"/>
            <a:ext cx="10515600" cy="1325563"/>
          </a:xfrm>
        </p:spPr>
        <p:txBody>
          <a:bodyPr/>
          <a:lstStyle>
            <a:lvl1pPr>
              <a:defRPr b="1">
                <a:solidFill>
                  <a:schemeClr val="accent1"/>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8E693B07-151F-A44F-B8D6-E197ED82B450}"/>
              </a:ext>
            </a:extLst>
          </p:cNvPr>
          <p:cNvSpPr>
            <a:spLocks noGrp="1"/>
          </p:cNvSpPr>
          <p:nvPr>
            <p:ph type="body" idx="1"/>
          </p:nvPr>
        </p:nvSpPr>
        <p:spPr>
          <a:xfrm>
            <a:off x="839788" y="1681163"/>
            <a:ext cx="5157787" cy="823912"/>
          </a:xfrm>
        </p:spPr>
        <p:txBody>
          <a:bodyPr anchor="b">
            <a:normAutofit/>
          </a:bodyPr>
          <a:lstStyle>
            <a:lvl1pPr marL="0" indent="0">
              <a:buNone/>
              <a:defRPr sz="26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411B796F-BC70-F145-BEE7-135D74F28103}"/>
              </a:ext>
            </a:extLst>
          </p:cNvPr>
          <p:cNvSpPr>
            <a:spLocks noGrp="1"/>
          </p:cNvSpPr>
          <p:nvPr>
            <p:ph sz="half" idx="2"/>
          </p:nvPr>
        </p:nvSpPr>
        <p:spPr>
          <a:xfrm>
            <a:off x="839788" y="2505075"/>
            <a:ext cx="5157787" cy="3684588"/>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5" name="Espace réservé du texte 4">
            <a:extLst>
              <a:ext uri="{FF2B5EF4-FFF2-40B4-BE49-F238E27FC236}">
                <a16:creationId xmlns:a16="http://schemas.microsoft.com/office/drawing/2014/main" id="{128D2C87-15B7-0049-B4A6-91CAED3945D6}"/>
              </a:ext>
            </a:extLst>
          </p:cNvPr>
          <p:cNvSpPr>
            <a:spLocks noGrp="1"/>
          </p:cNvSpPr>
          <p:nvPr>
            <p:ph type="body" sz="quarter" idx="3"/>
          </p:nvPr>
        </p:nvSpPr>
        <p:spPr>
          <a:xfrm>
            <a:off x="6172200" y="1681163"/>
            <a:ext cx="5183188" cy="823912"/>
          </a:xfrm>
        </p:spPr>
        <p:txBody>
          <a:bodyPr anchor="b">
            <a:normAutofit/>
          </a:bodyPr>
          <a:lstStyle>
            <a:lvl1pPr marL="0" indent="0">
              <a:buNone/>
              <a:defRPr sz="2600" b="1">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Espace réservé du contenu 5">
            <a:extLst>
              <a:ext uri="{FF2B5EF4-FFF2-40B4-BE49-F238E27FC236}">
                <a16:creationId xmlns:a16="http://schemas.microsoft.com/office/drawing/2014/main" id="{662E0384-F184-924D-88B4-AC904CE4C8DF}"/>
              </a:ext>
            </a:extLst>
          </p:cNvPr>
          <p:cNvSpPr>
            <a:spLocks noGrp="1"/>
          </p:cNvSpPr>
          <p:nvPr>
            <p:ph sz="quarter" idx="4"/>
          </p:nvPr>
        </p:nvSpPr>
        <p:spPr>
          <a:xfrm>
            <a:off x="6172200" y="2505075"/>
            <a:ext cx="5183188" cy="3684588"/>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7" name="Espace réservé de la date 6">
            <a:extLst>
              <a:ext uri="{FF2B5EF4-FFF2-40B4-BE49-F238E27FC236}">
                <a16:creationId xmlns:a16="http://schemas.microsoft.com/office/drawing/2014/main" id="{875CFAB6-CB8F-9C43-B5C0-B4D0C00410AE}"/>
              </a:ext>
            </a:extLst>
          </p:cNvPr>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8B9E924E-3F2A-9C40-80C6-7AE407837512}" type="datetime1">
              <a:rPr lang="fr-FR" smtClean="0"/>
              <a:t>31/01/2024</a:t>
            </a:fld>
            <a:endParaRPr lang="fr-FR"/>
          </a:p>
        </p:txBody>
      </p:sp>
      <p:sp>
        <p:nvSpPr>
          <p:cNvPr id="8" name="Espace réservé du pied de page 7">
            <a:extLst>
              <a:ext uri="{FF2B5EF4-FFF2-40B4-BE49-F238E27FC236}">
                <a16:creationId xmlns:a16="http://schemas.microsoft.com/office/drawing/2014/main" id="{9829F3DF-AB3E-2144-BFAF-C383EC47D25A}"/>
              </a:ext>
            </a:extLst>
          </p:cNvPr>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fr-FR" dirty="0"/>
              <a:t>L'Institut Agro Dijon - Présentation</a:t>
            </a:r>
          </a:p>
        </p:txBody>
      </p:sp>
      <p:sp>
        <p:nvSpPr>
          <p:cNvPr id="9" name="Espace réservé du numéro de diapositive 8">
            <a:extLst>
              <a:ext uri="{FF2B5EF4-FFF2-40B4-BE49-F238E27FC236}">
                <a16:creationId xmlns:a16="http://schemas.microsoft.com/office/drawing/2014/main" id="{3F5C63E8-C859-7B44-9086-F6C1ABE39FAB}"/>
              </a:ext>
            </a:extLst>
          </p:cNvPr>
          <p:cNvSpPr>
            <a:spLocks noGrp="1"/>
          </p:cNvSpPr>
          <p:nvPr>
            <p:ph type="sldNum" sz="quarter" idx="12"/>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E43F4A00-CEAE-5648-85CC-DAB34D7CE8D6}" type="slidenum">
              <a:rPr lang="fr-FR" smtClean="0"/>
              <a:pPr/>
              <a:t>‹N°›</a:t>
            </a:fld>
            <a:endParaRPr lang="fr-FR"/>
          </a:p>
        </p:txBody>
      </p:sp>
      <p:pic>
        <p:nvPicPr>
          <p:cNvPr id="11" name="Image 10"/>
          <p:cNvPicPr>
            <a:picLocks noChangeAspect="1"/>
          </p:cNvPicPr>
          <p:nvPr userDrawn="1"/>
        </p:nvPicPr>
        <p:blipFill rotWithShape="1">
          <a:blip r:embed="rId2">
            <a:extLst>
              <a:ext uri="{28A0092B-C50C-407E-A947-70E740481C1C}">
                <a14:useLocalDpi xmlns:a14="http://schemas.microsoft.com/office/drawing/2010/main" val="0"/>
              </a:ext>
            </a:extLst>
          </a:blip>
          <a:srcRect r="20377" b="33019"/>
          <a:stretch/>
        </p:blipFill>
        <p:spPr>
          <a:xfrm>
            <a:off x="8432857" y="3682625"/>
            <a:ext cx="3779196" cy="3187407"/>
          </a:xfrm>
          <a:prstGeom prst="rect">
            <a:avLst/>
          </a:prstGeom>
        </p:spPr>
      </p:pic>
    </p:spTree>
    <p:extLst>
      <p:ext uri="{BB962C8B-B14F-4D97-AF65-F5344CB8AC3E}">
        <p14:creationId xmlns:p14="http://schemas.microsoft.com/office/powerpoint/2010/main" val="148085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2">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1256"/>
            <a:ext cx="12192000" cy="6880512"/>
          </a:xfrm>
          <a:prstGeom prst="rect">
            <a:avLst/>
          </a:prstGeom>
        </p:spPr>
      </p:pic>
      <p:sp>
        <p:nvSpPr>
          <p:cNvPr id="3" name="Espace réservé de la date 2">
            <a:extLst>
              <a:ext uri="{FF2B5EF4-FFF2-40B4-BE49-F238E27FC236}">
                <a16:creationId xmlns:a16="http://schemas.microsoft.com/office/drawing/2014/main" id="{AA09A647-54DD-5549-BB07-544F262F3607}"/>
              </a:ext>
            </a:extLst>
          </p:cNvPr>
          <p:cNvSpPr>
            <a:spLocks noGrp="1"/>
          </p:cNvSpPr>
          <p:nvPr>
            <p:ph type="dt" sz="half" idx="10"/>
          </p:nvPr>
        </p:nvSpPr>
        <p:spPr/>
        <p:txBody>
          <a:bodyPr/>
          <a:lstStyle>
            <a:lvl1pPr>
              <a:defRPr>
                <a:solidFill>
                  <a:schemeClr val="tx1"/>
                </a:solidFill>
              </a:defRPr>
            </a:lvl1pPr>
          </a:lstStyle>
          <a:p>
            <a:fld id="{58C11F26-7D56-744D-B369-CD127D18FF23}" type="datetime1">
              <a:rPr lang="fr-FR" smtClean="0"/>
              <a:t>31/01/2024</a:t>
            </a:fld>
            <a:endParaRPr lang="fr-FR"/>
          </a:p>
        </p:txBody>
      </p:sp>
      <p:sp>
        <p:nvSpPr>
          <p:cNvPr id="4" name="Espace réservé du pied de page 3">
            <a:extLst>
              <a:ext uri="{FF2B5EF4-FFF2-40B4-BE49-F238E27FC236}">
                <a16:creationId xmlns:a16="http://schemas.microsoft.com/office/drawing/2014/main" id="{EBC07D01-7946-D04E-97CF-7BE7EA53ED0B}"/>
              </a:ext>
            </a:extLst>
          </p:cNvPr>
          <p:cNvSpPr>
            <a:spLocks noGrp="1"/>
          </p:cNvSpPr>
          <p:nvPr>
            <p:ph type="ftr" sz="quarter" idx="11"/>
          </p:nvPr>
        </p:nvSpPr>
        <p:spPr/>
        <p:txBody>
          <a:bodyPr/>
          <a:lstStyle>
            <a:lvl1pPr>
              <a:defRPr>
                <a:solidFill>
                  <a:schemeClr val="tx1"/>
                </a:solidFill>
              </a:defRPr>
            </a:lvl1pPr>
          </a:lstStyle>
          <a:p>
            <a:r>
              <a:rPr lang="fr-FR" dirty="0"/>
              <a:t>L'Institut Agro Dijon - Présentation</a:t>
            </a:r>
          </a:p>
        </p:txBody>
      </p:sp>
      <p:sp>
        <p:nvSpPr>
          <p:cNvPr id="5" name="Espace réservé du numéro de diapositive 4">
            <a:extLst>
              <a:ext uri="{FF2B5EF4-FFF2-40B4-BE49-F238E27FC236}">
                <a16:creationId xmlns:a16="http://schemas.microsoft.com/office/drawing/2014/main" id="{2FBB37D0-A151-BF47-9929-8DD1CB09B052}"/>
              </a:ext>
            </a:extLst>
          </p:cNvPr>
          <p:cNvSpPr>
            <a:spLocks noGrp="1"/>
          </p:cNvSpPr>
          <p:nvPr>
            <p:ph type="sldNum" sz="quarter" idx="12"/>
          </p:nvPr>
        </p:nvSpPr>
        <p:spPr/>
        <p:txBody>
          <a:bodyPr/>
          <a:lstStyle>
            <a:lvl1pPr>
              <a:defRPr>
                <a:solidFill>
                  <a:schemeClr val="tx1"/>
                </a:solidFill>
              </a:defRPr>
            </a:lvl1pPr>
          </a:lstStyle>
          <a:p>
            <a:fld id="{E43F4A00-CEAE-5648-85CC-DAB34D7CE8D6}" type="slidenum">
              <a:rPr lang="fr-FR" smtClean="0"/>
              <a:pPr/>
              <a:t>‹N°›</a:t>
            </a:fld>
            <a:endParaRPr lang="fr-FR"/>
          </a:p>
        </p:txBody>
      </p:sp>
      <p:sp>
        <p:nvSpPr>
          <p:cNvPr id="10" name="Titre 1">
            <a:extLst>
              <a:ext uri="{FF2B5EF4-FFF2-40B4-BE49-F238E27FC236}">
                <a16:creationId xmlns:a16="http://schemas.microsoft.com/office/drawing/2014/main" id="{81911022-2809-6740-AB30-1729D6A2DAD5}"/>
              </a:ext>
            </a:extLst>
          </p:cNvPr>
          <p:cNvSpPr>
            <a:spLocks noGrp="1"/>
          </p:cNvSpPr>
          <p:nvPr>
            <p:ph type="title"/>
          </p:nvPr>
        </p:nvSpPr>
        <p:spPr>
          <a:xfrm>
            <a:off x="838200" y="365125"/>
            <a:ext cx="10515600" cy="1325563"/>
          </a:xfrm>
        </p:spPr>
        <p:txBody>
          <a:bodyPr/>
          <a:lstStyle>
            <a:lvl1pPr>
              <a:defRPr b="1">
                <a:solidFill>
                  <a:schemeClr val="tx1"/>
                </a:solidFill>
              </a:defRPr>
            </a:lvl1pPr>
          </a:lstStyle>
          <a:p>
            <a:r>
              <a:rPr lang="fr-FR" dirty="0"/>
              <a:t>Modifiez le style du titre</a:t>
            </a:r>
          </a:p>
        </p:txBody>
      </p:sp>
      <p:sp>
        <p:nvSpPr>
          <p:cNvPr id="11" name="Espace réservé du contenu 2">
            <a:extLst>
              <a:ext uri="{FF2B5EF4-FFF2-40B4-BE49-F238E27FC236}">
                <a16:creationId xmlns:a16="http://schemas.microsoft.com/office/drawing/2014/main" id="{72F04C75-9D42-C949-AD37-DD565F4E75AA}"/>
              </a:ext>
            </a:extLst>
          </p:cNvPr>
          <p:cNvSpPr>
            <a:spLocks noGrp="1"/>
          </p:cNvSpPr>
          <p:nvPr>
            <p:ph idx="1"/>
          </p:nvPr>
        </p:nvSpPr>
        <p:spPr>
          <a:xfrm>
            <a:off x="838200" y="2090057"/>
            <a:ext cx="10515600" cy="4086906"/>
          </a:xfrm>
        </p:spPr>
        <p:txBody>
          <a:bodyPr/>
          <a:lstStyle>
            <a:lvl1pPr>
              <a:defRPr sz="25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Tree>
    <p:extLst>
      <p:ext uri="{BB962C8B-B14F-4D97-AF65-F5344CB8AC3E}">
        <p14:creationId xmlns:p14="http://schemas.microsoft.com/office/powerpoint/2010/main" val="213251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de fin">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4CBD4369-441B-124C-A3E1-51E4ED06413A}"/>
              </a:ext>
            </a:extLst>
          </p:cNvPr>
          <p:cNvPicPr>
            <a:picLocks noChangeAspect="1"/>
          </p:cNvPicPr>
          <p:nvPr userDrawn="1"/>
        </p:nvPicPr>
        <p:blipFill rotWithShape="1">
          <a:blip r:embed="rId2"/>
          <a:srcRect l="11088" t="-1527" r="53036" b="15097"/>
          <a:stretch/>
        </p:blipFill>
        <p:spPr>
          <a:xfrm>
            <a:off x="-24063" y="1498225"/>
            <a:ext cx="4392516" cy="5371808"/>
          </a:xfrm>
          <a:prstGeom prst="rect">
            <a:avLst/>
          </a:prstGeom>
        </p:spPr>
      </p:pic>
      <p:pic>
        <p:nvPicPr>
          <p:cNvPr id="12" name="Image 11">
            <a:extLst>
              <a:ext uri="{FF2B5EF4-FFF2-40B4-BE49-F238E27FC236}">
                <a16:creationId xmlns:a16="http://schemas.microsoft.com/office/drawing/2014/main" id="{4CBD4369-441B-124C-A3E1-51E4ED06413A}"/>
              </a:ext>
            </a:extLst>
          </p:cNvPr>
          <p:cNvPicPr>
            <a:picLocks noChangeAspect="1"/>
          </p:cNvPicPr>
          <p:nvPr userDrawn="1"/>
        </p:nvPicPr>
        <p:blipFill rotWithShape="1">
          <a:blip r:embed="rId2"/>
          <a:srcRect l="49363" t="5591" r="14075" b="9859"/>
          <a:stretch/>
        </p:blipFill>
        <p:spPr>
          <a:xfrm>
            <a:off x="6342610" y="0"/>
            <a:ext cx="5842301" cy="6858000"/>
          </a:xfrm>
          <a:prstGeom prst="rect">
            <a:avLst/>
          </a:prstGeom>
        </p:spPr>
      </p:pic>
      <p:sp>
        <p:nvSpPr>
          <p:cNvPr id="15" name="Sous-titre 2">
            <a:extLst>
              <a:ext uri="{FF2B5EF4-FFF2-40B4-BE49-F238E27FC236}">
                <a16:creationId xmlns:a16="http://schemas.microsoft.com/office/drawing/2014/main" id="{BA2BA1B9-0119-7D45-B35B-7545AC88DF37}"/>
              </a:ext>
            </a:extLst>
          </p:cNvPr>
          <p:cNvSpPr txBox="1">
            <a:spLocks/>
          </p:cNvSpPr>
          <p:nvPr userDrawn="1"/>
        </p:nvSpPr>
        <p:spPr>
          <a:xfrm>
            <a:off x="1066800" y="3805162"/>
            <a:ext cx="8605812" cy="70788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sz="2500" dirty="0"/>
          </a:p>
        </p:txBody>
      </p:sp>
      <p:pic>
        <p:nvPicPr>
          <p:cNvPr id="6" name="Imag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729" y="287600"/>
            <a:ext cx="5292857" cy="1710000"/>
          </a:xfrm>
          <a:prstGeom prst="rect">
            <a:avLst/>
          </a:prstGeom>
        </p:spPr>
      </p:pic>
      <p:cxnSp>
        <p:nvCxnSpPr>
          <p:cNvPr id="11" name="Connecteur droit 10">
            <a:extLst>
              <a:ext uri="{FF2B5EF4-FFF2-40B4-BE49-F238E27FC236}">
                <a16:creationId xmlns:a16="http://schemas.microsoft.com/office/drawing/2014/main" id="{8692813D-C7CF-F044-86E4-047022A8F24D}"/>
              </a:ext>
            </a:extLst>
          </p:cNvPr>
          <p:cNvCxnSpPr>
            <a:cxnSpLocks/>
          </p:cNvCxnSpPr>
          <p:nvPr userDrawn="1"/>
        </p:nvCxnSpPr>
        <p:spPr>
          <a:xfrm>
            <a:off x="971508" y="3110891"/>
            <a:ext cx="0" cy="2048938"/>
          </a:xfrm>
          <a:prstGeom prst="line">
            <a:avLst/>
          </a:prstGeom>
          <a:ln w="44450">
            <a:solidFill>
              <a:schemeClr val="bg1"/>
            </a:solidFill>
          </a:ln>
        </p:spPr>
        <p:style>
          <a:lnRef idx="3">
            <a:schemeClr val="dk1"/>
          </a:lnRef>
          <a:fillRef idx="0">
            <a:schemeClr val="dk1"/>
          </a:fillRef>
          <a:effectRef idx="2">
            <a:schemeClr val="dk1"/>
          </a:effectRef>
          <a:fontRef idx="minor">
            <a:schemeClr val="tx1"/>
          </a:fontRef>
        </p:style>
      </p:cxnSp>
      <p:sp>
        <p:nvSpPr>
          <p:cNvPr id="2" name="Titre 1"/>
          <p:cNvSpPr>
            <a:spLocks noGrp="1"/>
          </p:cNvSpPr>
          <p:nvPr>
            <p:ph type="title" hasCustomPrompt="1"/>
          </p:nvPr>
        </p:nvSpPr>
        <p:spPr>
          <a:xfrm>
            <a:off x="1230088" y="3110891"/>
            <a:ext cx="10370322" cy="660144"/>
          </a:xfrm>
        </p:spPr>
        <p:txBody>
          <a:bodyPr>
            <a:normAutofit/>
          </a:bodyPr>
          <a:lstStyle>
            <a:lvl1pPr>
              <a:defRPr sz="3000" spc="300"/>
            </a:lvl1pPr>
          </a:lstStyle>
          <a:p>
            <a:r>
              <a:rPr lang="fr-FR" dirty="0"/>
              <a:t>MODIFIEZ LE STYLE DU TITRE</a:t>
            </a:r>
          </a:p>
        </p:txBody>
      </p:sp>
      <p:sp>
        <p:nvSpPr>
          <p:cNvPr id="4" name="Espace réservé du texte 3"/>
          <p:cNvSpPr>
            <a:spLocks noGrp="1"/>
          </p:cNvSpPr>
          <p:nvPr>
            <p:ph type="body" sz="quarter" idx="10"/>
          </p:nvPr>
        </p:nvSpPr>
        <p:spPr>
          <a:xfrm>
            <a:off x="1230328" y="3886730"/>
            <a:ext cx="8537575" cy="660445"/>
          </a:xfrm>
        </p:spPr>
        <p:txBody>
          <a:bodyPr/>
          <a:lstStyle>
            <a:lvl1pPr marL="0" indent="0">
              <a:buNone/>
              <a:defRPr sz="2000" b="1"/>
            </a:lvl1pPr>
            <a:lvl2pPr marL="457200" indent="0">
              <a:buNone/>
              <a:defRPr/>
            </a:lvl2pPr>
          </a:lstStyle>
          <a:p>
            <a:pPr lvl="0"/>
            <a:r>
              <a:rPr lang="fr-FR" dirty="0"/>
              <a:t>Modifier les styles du texte du masque</a:t>
            </a:r>
          </a:p>
        </p:txBody>
      </p:sp>
      <p:sp>
        <p:nvSpPr>
          <p:cNvPr id="14" name="Espace réservé du texte 13"/>
          <p:cNvSpPr>
            <a:spLocks noGrp="1"/>
          </p:cNvSpPr>
          <p:nvPr>
            <p:ph type="body" sz="quarter" idx="11"/>
          </p:nvPr>
        </p:nvSpPr>
        <p:spPr>
          <a:xfrm>
            <a:off x="1230313" y="4549285"/>
            <a:ext cx="8537575" cy="610544"/>
          </a:xfrm>
        </p:spPr>
        <p:txBody>
          <a:bodyPr>
            <a:normAutofit/>
          </a:bodyPr>
          <a:lstStyle>
            <a:lvl1pPr marL="0" indent="0">
              <a:buNone/>
              <a:defRPr sz="2200"/>
            </a:lvl1pPr>
          </a:lstStyle>
          <a:p>
            <a:pPr lvl="0"/>
            <a:r>
              <a:rPr lang="fr-FR" dirty="0"/>
              <a:t>Modifier les styles du texte du masque</a:t>
            </a:r>
          </a:p>
        </p:txBody>
      </p:sp>
    </p:spTree>
    <p:extLst>
      <p:ext uri="{BB962C8B-B14F-4D97-AF65-F5344CB8AC3E}">
        <p14:creationId xmlns:p14="http://schemas.microsoft.com/office/powerpoint/2010/main" val="363350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53E31C9-5491-5D41-9EA6-42C47473C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E2466167-3067-CC4A-BCEA-AC787CC7C4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6019E2E-14A2-C74E-8F46-4FC4726EDF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E372C379-613F-724A-AE43-A1A0EA52B376}" type="datetime1">
              <a:rPr lang="fr-FR" smtClean="0"/>
              <a:t>31/01/2024</a:t>
            </a:fld>
            <a:endParaRPr lang="fr-FR"/>
          </a:p>
        </p:txBody>
      </p:sp>
      <p:sp>
        <p:nvSpPr>
          <p:cNvPr id="5" name="Espace réservé du pied de page 4">
            <a:extLst>
              <a:ext uri="{FF2B5EF4-FFF2-40B4-BE49-F238E27FC236}">
                <a16:creationId xmlns:a16="http://schemas.microsoft.com/office/drawing/2014/main" id="{99D333FA-EA14-414B-AEF1-9F1183477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fr-FR" dirty="0"/>
              <a:t>L'Institut Agro - Présentation</a:t>
            </a:r>
          </a:p>
        </p:txBody>
      </p:sp>
      <p:sp>
        <p:nvSpPr>
          <p:cNvPr id="6" name="Espace réservé du numéro de diapositive 5">
            <a:extLst>
              <a:ext uri="{FF2B5EF4-FFF2-40B4-BE49-F238E27FC236}">
                <a16:creationId xmlns:a16="http://schemas.microsoft.com/office/drawing/2014/main" id="{23B808BB-B028-1249-B511-6DEF2AA5E3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E43F4A00-CEAE-5648-85CC-DAB34D7CE8D6}" type="slidenum">
              <a:rPr lang="fr-FR" smtClean="0"/>
              <a:pPr/>
              <a:t>‹N°›</a:t>
            </a:fld>
            <a:endParaRPr lang="fr-FR"/>
          </a:p>
        </p:txBody>
      </p:sp>
    </p:spTree>
    <p:extLst>
      <p:ext uri="{BB962C8B-B14F-4D97-AF65-F5344CB8AC3E}">
        <p14:creationId xmlns:p14="http://schemas.microsoft.com/office/powerpoint/2010/main" val="1732367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66" r:id="rId4"/>
    <p:sldLayoutId id="2147483652" r:id="rId5"/>
    <p:sldLayoutId id="2147483653" r:id="rId6"/>
    <p:sldLayoutId id="2147483654" r:id="rId7"/>
    <p:sldLayoutId id="2147483655" r:id="rId8"/>
  </p:sldLayoutIdLst>
  <p:hf hdr="0"/>
  <p:txStyles>
    <p:titleStyle>
      <a:lvl1pPr algn="l" defTabSz="914400" rtl="0" eaLnBrk="1" latinLnBrk="0" hangingPunct="1">
        <a:lnSpc>
          <a:spcPct val="90000"/>
        </a:lnSpc>
        <a:spcBef>
          <a:spcPct val="0"/>
        </a:spcBef>
        <a:buNone/>
        <a:defRPr sz="4000" kern="1200" spc="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7258" y="2175694"/>
            <a:ext cx="8062686" cy="2251102"/>
          </a:xfrm>
        </p:spPr>
        <p:txBody>
          <a:bodyPr>
            <a:normAutofit fontScale="90000"/>
          </a:bodyPr>
          <a:lstStyle/>
          <a:p>
            <a:r>
              <a:rPr lang="fr-FR" b="1" dirty="0"/>
              <a:t>Subventions Associations étudiantes de</a:t>
            </a:r>
            <a:br>
              <a:rPr lang="fr-FR" b="1" dirty="0"/>
            </a:br>
            <a:r>
              <a:rPr lang="fr-FR" b="1" dirty="0"/>
              <a:t>l’Institut Agro Dijon.</a:t>
            </a:r>
            <a:endParaRPr lang="fr-FR" dirty="0"/>
          </a:p>
        </p:txBody>
      </p:sp>
      <p:sp>
        <p:nvSpPr>
          <p:cNvPr id="3" name="Sous-titre 2"/>
          <p:cNvSpPr>
            <a:spLocks noGrp="1"/>
          </p:cNvSpPr>
          <p:nvPr>
            <p:ph type="subTitle" idx="1"/>
          </p:nvPr>
        </p:nvSpPr>
        <p:spPr>
          <a:xfrm>
            <a:off x="838201" y="4676139"/>
            <a:ext cx="9587592" cy="967449"/>
          </a:xfrm>
        </p:spPr>
        <p:txBody>
          <a:bodyPr>
            <a:normAutofit/>
          </a:bodyPr>
          <a:lstStyle/>
          <a:p>
            <a:r>
              <a:rPr lang="fr-FR" b="1" dirty="0"/>
              <a:t>Présentées aux responsables associatifs de l’Institut Agro Dijon,</a:t>
            </a:r>
            <a:endParaRPr lang="fr-FR" dirty="0"/>
          </a:p>
          <a:p>
            <a:r>
              <a:rPr lang="fr-FR" dirty="0"/>
              <a:t>18-12-2023</a:t>
            </a:r>
          </a:p>
        </p:txBody>
      </p:sp>
      <p:sp>
        <p:nvSpPr>
          <p:cNvPr id="4" name="Espace réservé de la date 3"/>
          <p:cNvSpPr>
            <a:spLocks noGrp="1"/>
          </p:cNvSpPr>
          <p:nvPr>
            <p:ph type="dt" sz="half" idx="10"/>
          </p:nvPr>
        </p:nvSpPr>
        <p:spPr/>
        <p:txBody>
          <a:bodyPr/>
          <a:lstStyle/>
          <a:p>
            <a:fld id="{5A469DEB-DF5C-C54D-BF94-BCE2EB6DB2ED}" type="datetime1">
              <a:rPr lang="fr-FR" smtClean="0"/>
              <a:t>31/01/2024</a:t>
            </a:fld>
            <a:endParaRPr lang="fr-FR" dirty="0"/>
          </a:p>
        </p:txBody>
      </p:sp>
      <p:sp>
        <p:nvSpPr>
          <p:cNvPr id="5" name="Espace réservé du pied de page 4"/>
          <p:cNvSpPr>
            <a:spLocks noGrp="1"/>
          </p:cNvSpPr>
          <p:nvPr>
            <p:ph type="ftr" sz="quarter" idx="11"/>
          </p:nvPr>
        </p:nvSpPr>
        <p:spPr/>
        <p:txBody>
          <a:bodyPr/>
          <a:lstStyle/>
          <a:p>
            <a:r>
              <a:rPr lang="fr-FR" dirty="0"/>
              <a:t>L'Institut Agro Dijon </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1</a:t>
            </a:fld>
            <a:endParaRPr lang="fr-FR" dirty="0"/>
          </a:p>
        </p:txBody>
      </p:sp>
    </p:spTree>
    <p:extLst>
      <p:ext uri="{BB962C8B-B14F-4D97-AF65-F5344CB8AC3E}">
        <p14:creationId xmlns:p14="http://schemas.microsoft.com/office/powerpoint/2010/main" val="134189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234497"/>
            <a:ext cx="10515600" cy="769711"/>
          </a:xfrm>
        </p:spPr>
        <p:txBody>
          <a:bodyPr/>
          <a:lstStyle/>
          <a:p>
            <a:r>
              <a:rPr lang="fr-FR" dirty="0"/>
              <a:t>SIAE : taux d’intervention</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838200" y="1298121"/>
            <a:ext cx="10515600" cy="4878842"/>
          </a:xfrm>
        </p:spPr>
        <p:txBody>
          <a:bodyPr>
            <a:normAutofit fontScale="77500" lnSpcReduction="20000"/>
          </a:bodyPr>
          <a:lstStyle/>
          <a:p>
            <a:pPr marL="0" indent="0">
              <a:lnSpc>
                <a:spcPct val="120000"/>
              </a:lnSpc>
              <a:buNone/>
            </a:pPr>
            <a:r>
              <a:rPr lang="fr-FR" dirty="0">
                <a:solidFill>
                  <a:srgbClr val="000000"/>
                </a:solidFill>
              </a:rPr>
              <a:t>Le montant de la subvention régionale ne dépasse pas un </a:t>
            </a:r>
            <a:r>
              <a:rPr lang="fr-FR" b="1" dirty="0">
                <a:solidFill>
                  <a:srgbClr val="000000"/>
                </a:solidFill>
              </a:rPr>
              <a:t>plafond de 50% du coût éligible du projet</a:t>
            </a:r>
            <a:r>
              <a:rPr lang="fr-FR" dirty="0">
                <a:solidFill>
                  <a:srgbClr val="000000"/>
                </a:solidFill>
              </a:rPr>
              <a:t>. </a:t>
            </a:r>
          </a:p>
          <a:p>
            <a:pPr marL="0" indent="0">
              <a:lnSpc>
                <a:spcPct val="120000"/>
              </a:lnSpc>
              <a:buNone/>
            </a:pPr>
            <a:r>
              <a:rPr lang="fr-FR" dirty="0">
                <a:solidFill>
                  <a:srgbClr val="000000"/>
                </a:solidFill>
              </a:rPr>
              <a:t>Ce taux s’applique également à chaque action constitutive du projet.</a:t>
            </a:r>
          </a:p>
          <a:p>
            <a:pPr marL="0" indent="0">
              <a:lnSpc>
                <a:spcPct val="120000"/>
              </a:lnSpc>
              <a:buNone/>
            </a:pPr>
            <a:r>
              <a:rPr lang="fr-FR" dirty="0"/>
              <a:t>Une convention de financement sera conclue avec chaque établissement pour chaque projet retenu, qui répartira la subvention régionale aux associations étudiantes qui mettent en œuvre les différentes actions.</a:t>
            </a:r>
          </a:p>
          <a:p>
            <a:pPr marL="0" indent="0">
              <a:lnSpc>
                <a:spcPct val="120000"/>
              </a:lnSpc>
              <a:buNone/>
            </a:pPr>
            <a:r>
              <a:rPr lang="fr-FR" dirty="0"/>
              <a:t>Un premier acompte à hauteur de 40% de la subvention sera versé à l’établissement à la signature de la convention de financement. Le solde sera versé sur demande écrite de l’établissement, accompagnée du bilan financier du projet, qui détaillera la ventilation des aides attribuées par l’établissement à chaque association et du bilan des actions.</a:t>
            </a:r>
          </a:p>
          <a:p>
            <a:pPr marL="0" indent="0">
              <a:lnSpc>
                <a:spcPct val="120000"/>
              </a:lnSpc>
              <a:buNone/>
            </a:pPr>
            <a:r>
              <a:rPr lang="fr-FR" dirty="0"/>
              <a:t>L’Institut Agro Dijon verse au moment de l’acompte la « part » IAD.</a:t>
            </a:r>
          </a:p>
          <a:p>
            <a:pPr marL="0" indent="0">
              <a:lnSpc>
                <a:spcPct val="120000"/>
              </a:lnSpc>
              <a:buNone/>
            </a:pPr>
            <a:r>
              <a:rPr lang="fr-FR" dirty="0"/>
              <a:t>Les actions conduites par les associations devront être achevées au plus tard le 31 décembre 2024. Le bénéficiaire doit justifier la totalité des dépenses réalisées avant le 30 juin 2025.</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10</a:t>
            </a:fld>
            <a:endParaRPr lang="fr-FR"/>
          </a:p>
        </p:txBody>
      </p:sp>
    </p:spTree>
    <p:extLst>
      <p:ext uri="{BB962C8B-B14F-4D97-AF65-F5344CB8AC3E}">
        <p14:creationId xmlns:p14="http://schemas.microsoft.com/office/powerpoint/2010/main" val="1938267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365125"/>
            <a:ext cx="10515600" cy="786039"/>
          </a:xfrm>
        </p:spPr>
        <p:txBody>
          <a:bodyPr/>
          <a:lstStyle/>
          <a:p>
            <a:r>
              <a:rPr lang="fr-FR" dirty="0"/>
              <a:t>SIAE : calendrier</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760046" y="1151164"/>
            <a:ext cx="10515600" cy="5013011"/>
          </a:xfrm>
        </p:spPr>
        <p:txBody>
          <a:bodyPr>
            <a:normAutofit fontScale="62500" lnSpcReduction="20000"/>
          </a:bodyPr>
          <a:lstStyle/>
          <a:p>
            <a:pPr marL="0" indent="0">
              <a:lnSpc>
                <a:spcPct val="120000"/>
              </a:lnSpc>
              <a:buNone/>
            </a:pPr>
            <a:r>
              <a:rPr lang="fr-FR" dirty="0">
                <a:latin typeface="arial" panose="020B0604020202020204" pitchFamily="34" charset="0"/>
              </a:rPr>
              <a:t>L’appel à projets est ouvert du 1</a:t>
            </a:r>
            <a:r>
              <a:rPr lang="fr-FR" baseline="30000" dirty="0">
                <a:latin typeface="arial" panose="020B0604020202020204" pitchFamily="34" charset="0"/>
              </a:rPr>
              <a:t>er</a:t>
            </a:r>
            <a:r>
              <a:rPr lang="fr-FR" dirty="0">
                <a:latin typeface="arial" panose="020B0604020202020204" pitchFamily="34" charset="0"/>
              </a:rPr>
              <a:t> décembre 2023 au 28 février 2024. </a:t>
            </a:r>
            <a:endParaRPr lang="fr-FR" dirty="0"/>
          </a:p>
          <a:p>
            <a:pPr marL="0" indent="0" algn="just">
              <a:lnSpc>
                <a:spcPct val="120000"/>
              </a:lnSpc>
              <a:buNone/>
            </a:pPr>
            <a:r>
              <a:rPr lang="fr-FR" dirty="0">
                <a:latin typeface="arial" panose="020B0604020202020204" pitchFamily="34" charset="0"/>
              </a:rPr>
              <a:t>L’avis de la CEVE de l’école est requis pour pouvoir déposer un dossier, le </a:t>
            </a:r>
            <a:r>
              <a:rPr lang="fr-FR" dirty="0"/>
              <a:t>08/02/2023.</a:t>
            </a:r>
          </a:p>
          <a:p>
            <a:pPr marL="0" indent="0" algn="just">
              <a:lnSpc>
                <a:spcPct val="120000"/>
              </a:lnSpc>
              <a:buNone/>
            </a:pPr>
            <a:endParaRPr lang="fr-FR" dirty="0"/>
          </a:p>
          <a:p>
            <a:pPr>
              <a:lnSpc>
                <a:spcPct val="120000"/>
              </a:lnSpc>
              <a:buFont typeface="Wingdings" panose="05000000000000000000" pitchFamily="2" charset="2"/>
              <a:buChar char="Ø"/>
            </a:pPr>
            <a:r>
              <a:rPr lang="fr-FR" b="1" dirty="0"/>
              <a:t> Pour le 22/01/2024 12 heures</a:t>
            </a:r>
            <a:r>
              <a:rPr lang="fr-FR" dirty="0"/>
              <a:t>, envoi de la fiche descriptive du projet signée par le responsable associatif à Bénédicte Macé, copie Valérie Laflotte. </a:t>
            </a:r>
          </a:p>
          <a:p>
            <a:pPr>
              <a:lnSpc>
                <a:spcPct val="120000"/>
              </a:lnSpc>
              <a:buFont typeface="Wingdings" panose="05000000000000000000" pitchFamily="2" charset="2"/>
              <a:buChar char="Ø"/>
            </a:pPr>
            <a:r>
              <a:rPr lang="fr-FR" dirty="0">
                <a:latin typeface="arial" panose="020B0604020202020204" pitchFamily="34" charset="0"/>
              </a:rPr>
              <a:t> rédaction d’une synthèse globale pour l’école entre le 20 et le 25 janvier pour envoi élus de la CEVE.</a:t>
            </a:r>
            <a:endParaRPr lang="fr-FR" dirty="0"/>
          </a:p>
          <a:p>
            <a:pPr>
              <a:lnSpc>
                <a:spcPct val="120000"/>
              </a:lnSpc>
              <a:buFont typeface="Wingdings" panose="05000000000000000000" pitchFamily="2" charset="2"/>
              <a:buChar char="Ø"/>
            </a:pPr>
            <a:r>
              <a:rPr lang="fr-FR" dirty="0"/>
              <a:t> 08/02/2024 : Examen des dossiers par la CEVE pour avis sur les actions retenues</a:t>
            </a:r>
          </a:p>
          <a:p>
            <a:pPr>
              <a:lnSpc>
                <a:spcPct val="120000"/>
              </a:lnSpc>
              <a:buFont typeface="Wingdings" panose="05000000000000000000" pitchFamily="2" charset="2"/>
              <a:buChar char="Ø"/>
            </a:pPr>
            <a:r>
              <a:rPr lang="fr-FR" dirty="0"/>
              <a:t> du 09/02/2024 au 24/02/2024: rédaction par Bénédicte Macé, du projet global de réponse globale à l’AAP SIAE</a:t>
            </a:r>
          </a:p>
          <a:p>
            <a:pPr>
              <a:lnSpc>
                <a:spcPct val="120000"/>
              </a:lnSpc>
              <a:buFont typeface="Wingdings" panose="05000000000000000000" pitchFamily="2" charset="2"/>
              <a:buChar char="Ø"/>
            </a:pPr>
            <a:r>
              <a:rPr lang="fr-FR" dirty="0"/>
              <a:t> 27/02/2024 : dépôt de la réponse de l'Institut Agro à la Région</a:t>
            </a:r>
          </a:p>
          <a:p>
            <a:pPr marL="285750" indent="-285750">
              <a:buFont typeface="Wingdings" panose="05000000000000000000" pitchFamily="2" charset="2"/>
              <a:buChar char="Ø"/>
            </a:pPr>
            <a:r>
              <a:rPr lang="fr-FR" dirty="0"/>
              <a:t> 28/02/2024 : clôture de l'appel à projets. </a:t>
            </a:r>
          </a:p>
          <a:p>
            <a:pPr marL="285750" indent="-285750">
              <a:buFont typeface="Wingdings" panose="05000000000000000000" pitchFamily="2" charset="2"/>
              <a:buChar char="Ø"/>
            </a:pPr>
            <a:r>
              <a:rPr lang="fr-FR" dirty="0"/>
              <a:t>Avis UBFC</a:t>
            </a:r>
          </a:p>
          <a:p>
            <a:pPr marL="285750" indent="-285750">
              <a:lnSpc>
                <a:spcPct val="120000"/>
              </a:lnSpc>
              <a:buFont typeface="Wingdings" panose="05000000000000000000" pitchFamily="2" charset="2"/>
              <a:buChar char="Ø"/>
            </a:pPr>
            <a:r>
              <a:rPr lang="fr-FR" dirty="0"/>
              <a:t>juin examen des demandes par la commission permanente du CR BFC. Envoi des notifications et convention. Début des dépenses.</a:t>
            </a:r>
          </a:p>
          <a:p>
            <a:pPr>
              <a:lnSpc>
                <a:spcPct val="120000"/>
              </a:lnSpc>
              <a:buFont typeface="Wingdings" panose="05000000000000000000" pitchFamily="2" charset="2"/>
              <a:buChar char="Ø"/>
            </a:pPr>
            <a:r>
              <a:rPr lang="fr-FR" dirty="0"/>
              <a:t>Les actions conduites par les associations devront être achevées au plus tard le 31 décembre 2025. Le bénéficiaire doit justifier la totalité des dépenses réalisées avant le 30 juin 2026.</a:t>
            </a:r>
          </a:p>
          <a:p>
            <a:pPr>
              <a:lnSpc>
                <a:spcPct val="120000"/>
              </a:lnSpc>
              <a:buFont typeface="Wingdings" panose="05000000000000000000" pitchFamily="2" charset="2"/>
              <a:buChar char="Ø"/>
            </a:pPr>
            <a:endParaRPr lang="fr-FR" dirty="0"/>
          </a:p>
          <a:p>
            <a:pPr>
              <a:lnSpc>
                <a:spcPct val="120000"/>
              </a:lnSpc>
              <a:buFont typeface="Wingdings" panose="05000000000000000000" pitchFamily="2" charset="2"/>
              <a:buChar char="Ø"/>
            </a:pPr>
            <a:endParaRPr lang="fr-FR" dirty="0"/>
          </a:p>
          <a:p>
            <a:pPr marL="0" indent="0">
              <a:buNone/>
            </a:pPr>
            <a:endParaRPr lang="fr-FR" dirty="0"/>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11</a:t>
            </a:fld>
            <a:endParaRPr lang="fr-FR"/>
          </a:p>
        </p:txBody>
      </p:sp>
    </p:spTree>
    <p:extLst>
      <p:ext uri="{BB962C8B-B14F-4D97-AF65-F5344CB8AC3E}">
        <p14:creationId xmlns:p14="http://schemas.microsoft.com/office/powerpoint/2010/main" val="222258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p:txBody>
          <a:bodyPr/>
          <a:lstStyle/>
          <a:p>
            <a:r>
              <a:rPr lang="fr-FR" dirty="0"/>
              <a:t>SIAE : calendrier</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838200" y="2489425"/>
            <a:ext cx="10515600" cy="3687537"/>
          </a:xfrm>
        </p:spPr>
        <p:txBody>
          <a:bodyPr/>
          <a:lstStyle/>
          <a:p>
            <a:endParaRPr lang="fr-FR" dirty="0"/>
          </a:p>
          <a:p>
            <a:endParaRPr lang="fr-FR" dirty="0"/>
          </a:p>
          <a:p>
            <a:endParaRPr lang="fr-FR" dirty="0"/>
          </a:p>
          <a:p>
            <a:endParaRPr lang="fr-FR" dirty="0"/>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12</a:t>
            </a:fld>
            <a:endParaRPr lang="fr-FR"/>
          </a:p>
        </p:txBody>
      </p:sp>
      <p:pic>
        <p:nvPicPr>
          <p:cNvPr id="7" name="Image 6">
            <a:extLst>
              <a:ext uri="{FF2B5EF4-FFF2-40B4-BE49-F238E27FC236}">
                <a16:creationId xmlns:a16="http://schemas.microsoft.com/office/drawing/2014/main" id="{CBCBB8A1-BBF0-4E10-A1EA-5893DA799B49}"/>
              </a:ext>
            </a:extLst>
          </p:cNvPr>
          <p:cNvPicPr>
            <a:picLocks noChangeAspect="1"/>
          </p:cNvPicPr>
          <p:nvPr/>
        </p:nvPicPr>
        <p:blipFill>
          <a:blip r:embed="rId2"/>
          <a:stretch>
            <a:fillRect/>
          </a:stretch>
        </p:blipFill>
        <p:spPr>
          <a:xfrm>
            <a:off x="1553107" y="2279895"/>
            <a:ext cx="6538527" cy="624894"/>
          </a:xfrm>
          <a:prstGeom prst="rect">
            <a:avLst/>
          </a:prstGeom>
        </p:spPr>
      </p:pic>
      <p:sp>
        <p:nvSpPr>
          <p:cNvPr id="8" name="ZoneTexte 7">
            <a:extLst>
              <a:ext uri="{FF2B5EF4-FFF2-40B4-BE49-F238E27FC236}">
                <a16:creationId xmlns:a16="http://schemas.microsoft.com/office/drawing/2014/main" id="{B6BA13C8-28F8-4FDB-9927-4EDC5AF0CC0F}"/>
              </a:ext>
            </a:extLst>
          </p:cNvPr>
          <p:cNvSpPr txBox="1"/>
          <p:nvPr/>
        </p:nvSpPr>
        <p:spPr>
          <a:xfrm flipH="1">
            <a:off x="1621426" y="3102429"/>
            <a:ext cx="7873638" cy="646331"/>
          </a:xfrm>
          <a:prstGeom prst="rect">
            <a:avLst/>
          </a:prstGeom>
          <a:noFill/>
        </p:spPr>
        <p:txBody>
          <a:bodyPr wrap="square" rtlCol="0">
            <a:spAutoFit/>
          </a:bodyPr>
          <a:lstStyle/>
          <a:p>
            <a:r>
              <a:rPr lang="fr-FR" dirty="0"/>
              <a:t>Examen en Juin par la commission permanente du CR BFC</a:t>
            </a:r>
          </a:p>
          <a:p>
            <a:r>
              <a:rPr lang="fr-FR" dirty="0"/>
              <a:t>Envoi des notifications et conventions.</a:t>
            </a:r>
          </a:p>
        </p:txBody>
      </p:sp>
    </p:spTree>
    <p:extLst>
      <p:ext uri="{BB962C8B-B14F-4D97-AF65-F5344CB8AC3E}">
        <p14:creationId xmlns:p14="http://schemas.microsoft.com/office/powerpoint/2010/main" val="1552047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271689"/>
            <a:ext cx="10515600" cy="818696"/>
          </a:xfrm>
        </p:spPr>
        <p:txBody>
          <a:bodyPr/>
          <a:lstStyle/>
          <a:p>
            <a:r>
              <a:rPr lang="fr-FR" dirty="0"/>
              <a:t>SIAE : Titre du projet 2023</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838200" y="1265464"/>
            <a:ext cx="10515600" cy="4911499"/>
          </a:xfrm>
        </p:spPr>
        <p:txBody>
          <a:bodyPr>
            <a:normAutofit/>
          </a:bodyPr>
          <a:lstStyle/>
          <a:p>
            <a:pPr marL="0" indent="0">
              <a:lnSpc>
                <a:spcPct val="120000"/>
              </a:lnSpc>
              <a:buNone/>
            </a:pPr>
            <a:r>
              <a:rPr lang="fr-FR" dirty="0"/>
              <a:t>La vie étudiante, un incubateur de talents !</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13</a:t>
            </a:fld>
            <a:endParaRPr lang="fr-FR"/>
          </a:p>
        </p:txBody>
      </p:sp>
    </p:spTree>
    <p:extLst>
      <p:ext uri="{BB962C8B-B14F-4D97-AF65-F5344CB8AC3E}">
        <p14:creationId xmlns:p14="http://schemas.microsoft.com/office/powerpoint/2010/main" val="43028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271689"/>
            <a:ext cx="10515600" cy="818696"/>
          </a:xfrm>
        </p:spPr>
        <p:txBody>
          <a:bodyPr/>
          <a:lstStyle/>
          <a:p>
            <a:r>
              <a:rPr lang="fr-FR" dirty="0"/>
              <a:t>SIAE : résumé du projet 2023</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532040" y="1204685"/>
            <a:ext cx="11127920" cy="5151665"/>
          </a:xfrm>
        </p:spPr>
        <p:txBody>
          <a:bodyPr>
            <a:noAutofit/>
          </a:bodyPr>
          <a:lstStyle/>
          <a:p>
            <a:pPr marL="0" indent="0">
              <a:lnSpc>
                <a:spcPct val="110000"/>
              </a:lnSpc>
              <a:buNone/>
            </a:pPr>
            <a:r>
              <a:rPr lang="fr-FR" sz="2000" b="1" dirty="0"/>
              <a:t>La vie associative étudiante de l’Institut Agro Dijon est riche et variée. </a:t>
            </a:r>
            <a:r>
              <a:rPr lang="fr-FR" sz="2000" dirty="0"/>
              <a:t>Les finalités sont d’accroître la qualité de vie étudiante, l’initiative, l’autonomie et la responsabilisation, atouts pour une insertion personnelle et professionnelle réussies. L’objectif est aussi de fixer la population des jeunes diplômés sur le territoire régional en créant une vie d’école conviviale et dynamique</a:t>
            </a:r>
            <a:r>
              <a:rPr lang="fr-FR" sz="2000" b="1" dirty="0"/>
              <a:t>. </a:t>
            </a:r>
            <a:r>
              <a:rPr lang="fr-FR" sz="2000" dirty="0"/>
              <a:t>L’Institut Agro Dijon compte </a:t>
            </a:r>
            <a:r>
              <a:rPr lang="fr-FR" sz="2000" b="1" dirty="0"/>
              <a:t>9 associations</a:t>
            </a:r>
            <a:r>
              <a:rPr lang="fr-FR" sz="2000" dirty="0"/>
              <a:t> « Loi 1901 » et </a:t>
            </a:r>
            <a:r>
              <a:rPr lang="fr-FR" sz="2000" b="1" dirty="0"/>
              <a:t>18 clubs</a:t>
            </a:r>
            <a:r>
              <a:rPr lang="fr-FR" sz="2000" dirty="0"/>
              <a:t> (800 étudiants-adhérents) soutenues par l’école et qui bénéficient du soutien de la Région Bourgogne Franche-Comté : le </a:t>
            </a:r>
            <a:r>
              <a:rPr lang="fr-FR" sz="2000" b="1" i="1" dirty="0"/>
              <a:t>Bureau Des Etudiants</a:t>
            </a:r>
            <a:r>
              <a:rPr lang="fr-FR" sz="2000" i="1" dirty="0"/>
              <a:t> </a:t>
            </a:r>
            <a:r>
              <a:rPr lang="fr-FR" sz="2000" dirty="0"/>
              <a:t>pour créer des liens forts entre les élèves et fédérer les initiatives notamment culturelles </a:t>
            </a:r>
            <a:r>
              <a:rPr lang="fr-FR" sz="2000" b="1" dirty="0"/>
              <a:t>;</a:t>
            </a:r>
            <a:r>
              <a:rPr lang="fr-FR" sz="2000" dirty="0"/>
              <a:t> </a:t>
            </a:r>
            <a:r>
              <a:rPr lang="fr-FR" sz="2000" b="1" i="1" dirty="0" err="1"/>
              <a:t>Solid’Agro</a:t>
            </a:r>
            <a:r>
              <a:rPr lang="fr-FR" sz="2000" i="1" dirty="0"/>
              <a:t> &amp; </a:t>
            </a:r>
            <a:r>
              <a:rPr lang="fr-FR" sz="2000" b="1" i="1" dirty="0"/>
              <a:t>Ingénieur Sans Frontière</a:t>
            </a:r>
            <a:r>
              <a:rPr lang="fr-FR" sz="2000" i="1" dirty="0"/>
              <a:t> </a:t>
            </a:r>
            <a:r>
              <a:rPr lang="fr-FR" sz="2000" dirty="0"/>
              <a:t>pour s’engager dans des actions de solidarité et humanitaires; l’</a:t>
            </a:r>
            <a:r>
              <a:rPr lang="fr-FR" sz="2000" b="1" i="1" dirty="0"/>
              <a:t>Association Sportive</a:t>
            </a:r>
            <a:r>
              <a:rPr lang="fr-FR" sz="2000" i="1" dirty="0"/>
              <a:t> &amp;</a:t>
            </a:r>
            <a:r>
              <a:rPr lang="fr-FR" sz="2000" b="1" i="1" dirty="0"/>
              <a:t> l’Association Cheval d’AgroSup Dijon</a:t>
            </a:r>
            <a:r>
              <a:rPr lang="fr-FR" sz="2000" dirty="0"/>
              <a:t> pour pratiquer des activités sportives de compétition et de loisirs ; </a:t>
            </a:r>
            <a:r>
              <a:rPr lang="fr-FR" sz="2000" b="1" i="1" dirty="0"/>
              <a:t>Agrologique </a:t>
            </a:r>
            <a:r>
              <a:rPr lang="fr-FR" sz="2000" dirty="0"/>
              <a:t>pour favoriser la rencontre avec les enjeux de société qui concernent l’agriculture et l’agroalimentaire, </a:t>
            </a:r>
            <a:r>
              <a:rPr lang="fr-FR" sz="2000" b="1" i="1" dirty="0"/>
              <a:t>Start ’Agro </a:t>
            </a:r>
            <a:r>
              <a:rPr lang="fr-FR" sz="2000" dirty="0"/>
              <a:t>pour développer des actions sur l’entrepreneuriat, avec l’</a:t>
            </a:r>
            <a:r>
              <a:rPr lang="fr-FR" sz="2000" b="1" i="1" dirty="0"/>
              <a:t>Association Gastronomie, Vigne et Vin</a:t>
            </a:r>
            <a:r>
              <a:rPr lang="fr-FR" sz="2000" dirty="0"/>
              <a:t> pour découvrir et fabriquer des produits des terroirs, </a:t>
            </a:r>
            <a:r>
              <a:rPr lang="fr-FR" sz="2000" b="1" i="1" dirty="0"/>
              <a:t>les Robes Oranges et noires </a:t>
            </a:r>
            <a:r>
              <a:rPr lang="fr-FR" sz="2000" dirty="0"/>
              <a:t>pour lutter contre le sexisme, et accueille le siège social du </a:t>
            </a:r>
            <a:r>
              <a:rPr lang="fr-FR" sz="2000" b="1" i="1" dirty="0"/>
              <a:t>bureau régional des élèves ingénieurs (BREI) Bourgogne Franche Comté</a:t>
            </a:r>
            <a:r>
              <a:rPr lang="fr-FR" sz="2000" i="1" dirty="0"/>
              <a:t>.</a:t>
            </a:r>
            <a:endParaRPr lang="fr-FR" sz="2000" dirty="0"/>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14</a:t>
            </a:fld>
            <a:endParaRPr lang="fr-FR"/>
          </a:p>
        </p:txBody>
      </p:sp>
    </p:spTree>
    <p:extLst>
      <p:ext uri="{BB962C8B-B14F-4D97-AF65-F5344CB8AC3E}">
        <p14:creationId xmlns:p14="http://schemas.microsoft.com/office/powerpoint/2010/main" val="205494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271689"/>
            <a:ext cx="10515600" cy="818696"/>
          </a:xfrm>
        </p:spPr>
        <p:txBody>
          <a:bodyPr/>
          <a:lstStyle/>
          <a:p>
            <a:r>
              <a:rPr lang="fr-FR" dirty="0"/>
              <a:t>SIAE : thématiques du projet 2023</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15</a:t>
            </a:fld>
            <a:endParaRPr lang="fr-FR"/>
          </a:p>
        </p:txBody>
      </p:sp>
      <p:sp>
        <p:nvSpPr>
          <p:cNvPr id="9" name="Rectangle 8">
            <a:extLst>
              <a:ext uri="{FF2B5EF4-FFF2-40B4-BE49-F238E27FC236}">
                <a16:creationId xmlns:a16="http://schemas.microsoft.com/office/drawing/2014/main" id="{B4C6B121-A59A-454E-A771-752B3507EA9D}"/>
              </a:ext>
            </a:extLst>
          </p:cNvPr>
          <p:cNvSpPr/>
          <p:nvPr/>
        </p:nvSpPr>
        <p:spPr>
          <a:xfrm>
            <a:off x="1702171" y="1345006"/>
            <a:ext cx="7344816" cy="1382686"/>
          </a:xfrm>
          <a:prstGeom prst="rect">
            <a:avLst/>
          </a:prstGeom>
        </p:spPr>
        <p:txBody>
          <a:bodyPr wrap="square">
            <a:spAutoFit/>
          </a:bodyPr>
          <a:lstStyle/>
          <a:p>
            <a:pPr algn="just">
              <a:lnSpc>
                <a:spcPct val="150000"/>
              </a:lnSpc>
              <a:spcAft>
                <a:spcPts val="1000"/>
              </a:spcAft>
            </a:pPr>
            <a:r>
              <a:rPr lang="fr-FR" b="1" dirty="0">
                <a:latin typeface="Arial" panose="020B0604020202020204" pitchFamily="34" charset="0"/>
                <a:ea typeface="Calibri" panose="020F0502020204030204" pitchFamily="34" charset="0"/>
                <a:cs typeface="Times New Roman" panose="02020603050405020304" pitchFamily="18" charset="0"/>
              </a:rPr>
              <a:t>1 - </a:t>
            </a:r>
            <a:r>
              <a:rPr lang="fr-FR" b="1" dirty="0"/>
              <a:t>« Créer une vie étudiante dynamique, responsable et solidaire, ancrée dans notre Région »</a:t>
            </a:r>
            <a:endParaRPr lang="fr-FR" dirty="0"/>
          </a:p>
          <a:p>
            <a:pPr algn="just">
              <a:lnSpc>
                <a:spcPct val="150000"/>
              </a:lnSpc>
              <a:spcAft>
                <a:spcPts val="10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E09E77A8-75CD-4EB6-91B2-E3DEBBB6AB52}"/>
              </a:ext>
            </a:extLst>
          </p:cNvPr>
          <p:cNvSpPr/>
          <p:nvPr/>
        </p:nvSpPr>
        <p:spPr>
          <a:xfrm>
            <a:off x="1730067" y="2405506"/>
            <a:ext cx="7992888" cy="878574"/>
          </a:xfrm>
          <a:prstGeom prst="rect">
            <a:avLst/>
          </a:prstGeom>
        </p:spPr>
        <p:txBody>
          <a:bodyPr wrap="square">
            <a:spAutoFit/>
          </a:bodyPr>
          <a:lstStyle/>
          <a:p>
            <a:pPr>
              <a:lnSpc>
                <a:spcPct val="150000"/>
              </a:lnSpc>
              <a:spcAft>
                <a:spcPts val="1000"/>
              </a:spcAft>
            </a:pPr>
            <a:r>
              <a:rPr lang="fr-FR" b="1" dirty="0">
                <a:latin typeface="Arial" panose="020B0604020202020204" pitchFamily="34" charset="0"/>
                <a:ea typeface="Calibri" panose="020F0502020204030204" pitchFamily="34" charset="0"/>
                <a:cs typeface="Times New Roman" panose="02020603050405020304" pitchFamily="18" charset="0"/>
              </a:rPr>
              <a:t>2 - </a:t>
            </a:r>
            <a:r>
              <a:rPr lang="fr-FR" b="1" dirty="0"/>
              <a:t>« Représenter l’école et la région et faire découvrir des activités dans les domaines sportifs  et culturels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BB9D0AA4-DBA3-4B84-9D46-7F1E15BFA708}"/>
              </a:ext>
            </a:extLst>
          </p:cNvPr>
          <p:cNvSpPr/>
          <p:nvPr/>
        </p:nvSpPr>
        <p:spPr>
          <a:xfrm>
            <a:off x="1702171" y="3538701"/>
            <a:ext cx="8020784" cy="369332"/>
          </a:xfrm>
          <a:prstGeom prst="rect">
            <a:avLst/>
          </a:prstGeom>
        </p:spPr>
        <p:txBody>
          <a:bodyPr wrap="square">
            <a:spAutoFit/>
          </a:bodyPr>
          <a:lstStyle/>
          <a:p>
            <a:r>
              <a:rPr lang="fr-FR" b="1" dirty="0">
                <a:latin typeface="Arial" panose="020B0604020202020204" pitchFamily="34" charset="0"/>
                <a:ea typeface="Calibri" panose="020F0502020204030204" pitchFamily="34" charset="0"/>
                <a:cs typeface="Times New Roman" panose="02020603050405020304" pitchFamily="18" charset="0"/>
              </a:rPr>
              <a:t>3 - « Un consommateur responsable entre terroir &amp; innovation » </a:t>
            </a:r>
            <a:endParaRPr lang="fr-FR" dirty="0"/>
          </a:p>
        </p:txBody>
      </p:sp>
      <p:sp>
        <p:nvSpPr>
          <p:cNvPr id="3" name="Rectangle 2">
            <a:extLst>
              <a:ext uri="{FF2B5EF4-FFF2-40B4-BE49-F238E27FC236}">
                <a16:creationId xmlns:a16="http://schemas.microsoft.com/office/drawing/2014/main" id="{9D3ED6A2-6877-4AB1-BDDE-0B30C901B84E}"/>
              </a:ext>
            </a:extLst>
          </p:cNvPr>
          <p:cNvSpPr/>
          <p:nvPr/>
        </p:nvSpPr>
        <p:spPr>
          <a:xfrm>
            <a:off x="1730066" y="4276035"/>
            <a:ext cx="7642533" cy="369332"/>
          </a:xfrm>
          <a:prstGeom prst="rect">
            <a:avLst/>
          </a:prstGeom>
        </p:spPr>
        <p:txBody>
          <a:bodyPr wrap="square">
            <a:spAutoFit/>
          </a:bodyPr>
          <a:lstStyle/>
          <a:p>
            <a:r>
              <a:rPr lang="fr-FR" b="1" dirty="0">
                <a:latin typeface="Arial" panose="020B0604020202020204" pitchFamily="34" charset="0"/>
                <a:ea typeface="Calibri" panose="020F0502020204030204" pitchFamily="34" charset="0"/>
              </a:rPr>
              <a:t>4 - « Citoyens du monde, une planète à préserver et partager »</a:t>
            </a:r>
            <a:endParaRPr lang="fr-FR" dirty="0"/>
          </a:p>
        </p:txBody>
      </p:sp>
    </p:spTree>
    <p:extLst>
      <p:ext uri="{BB962C8B-B14F-4D97-AF65-F5344CB8AC3E}">
        <p14:creationId xmlns:p14="http://schemas.microsoft.com/office/powerpoint/2010/main" val="1989943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271689"/>
            <a:ext cx="10515600" cy="818696"/>
          </a:xfrm>
        </p:spPr>
        <p:txBody>
          <a:bodyPr/>
          <a:lstStyle/>
          <a:p>
            <a:r>
              <a:rPr lang="fr-FR" dirty="0"/>
              <a:t>SIAE : Subvention 2023</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16</a:t>
            </a:fld>
            <a:endParaRPr lang="fr-FR"/>
          </a:p>
        </p:txBody>
      </p:sp>
      <p:sp>
        <p:nvSpPr>
          <p:cNvPr id="12" name="Rectangle 11">
            <a:extLst>
              <a:ext uri="{FF2B5EF4-FFF2-40B4-BE49-F238E27FC236}">
                <a16:creationId xmlns:a16="http://schemas.microsoft.com/office/drawing/2014/main" id="{D43FD619-BE9C-472A-9095-312E87629265}"/>
              </a:ext>
            </a:extLst>
          </p:cNvPr>
          <p:cNvSpPr/>
          <p:nvPr/>
        </p:nvSpPr>
        <p:spPr>
          <a:xfrm>
            <a:off x="1004207" y="1268911"/>
            <a:ext cx="9511393" cy="2240613"/>
          </a:xfrm>
          <a:prstGeom prst="rect">
            <a:avLst/>
          </a:prstGeom>
        </p:spPr>
        <p:txBody>
          <a:bodyPr wrap="square">
            <a:spAutoFit/>
          </a:bodyPr>
          <a:lstStyle/>
          <a:p>
            <a:pPr algn="ctr">
              <a:lnSpc>
                <a:spcPct val="130000"/>
              </a:lnSpc>
              <a:spcAft>
                <a:spcPts val="0"/>
              </a:spcAft>
            </a:pPr>
            <a:r>
              <a:rPr lang="fr-FR" b="1" dirty="0">
                <a:solidFill>
                  <a:schemeClr val="tx2"/>
                </a:solidFill>
                <a:latin typeface="Arial" panose="020B0604020202020204" pitchFamily="34" charset="0"/>
                <a:ea typeface="Calibri" panose="020F0502020204030204" pitchFamily="34" charset="0"/>
                <a:cs typeface="Times New Roman" panose="02020603050405020304" pitchFamily="18" charset="0"/>
              </a:rPr>
              <a:t>SIAE 2023 :</a:t>
            </a:r>
          </a:p>
          <a:p>
            <a:pPr>
              <a:lnSpc>
                <a:spcPct val="130000"/>
              </a:lnSpc>
            </a:pPr>
            <a:r>
              <a:rPr lang="fr-FR" sz="1600" b="1" dirty="0">
                <a:solidFill>
                  <a:schemeClr val="tx2"/>
                </a:solidFill>
                <a:latin typeface="Arial" panose="020B0604020202020204" pitchFamily="34" charset="0"/>
                <a:ea typeface="Calibri" panose="020F0502020204030204" pitchFamily="34" charset="0"/>
                <a:cs typeface="Times New Roman" panose="02020603050405020304" pitchFamily="18" charset="0"/>
              </a:rPr>
              <a:t>Budget total actions : </a:t>
            </a:r>
            <a:r>
              <a:rPr lang="fr-FR" sz="1600" b="1" dirty="0"/>
              <a:t>107 963,23 €</a:t>
            </a:r>
            <a:endParaRPr lang="fr-FR" sz="1600" b="1" dirty="0">
              <a:solidFill>
                <a:schemeClr val="tx2"/>
              </a:solidFill>
              <a:latin typeface="Arial" panose="020B0604020202020204" pitchFamily="34" charset="0"/>
              <a:ea typeface="Calibri" panose="020F0502020204030204" pitchFamily="34" charset="0"/>
              <a:cs typeface="Times New Roman" panose="02020603050405020304" pitchFamily="18" charset="0"/>
            </a:endParaRPr>
          </a:p>
          <a:p>
            <a:pPr>
              <a:lnSpc>
                <a:spcPct val="130000"/>
              </a:lnSpc>
            </a:pPr>
            <a:r>
              <a:rPr lang="fr-FR" b="1" dirty="0"/>
              <a:t>Demande Conseil Régional Bourgogne Franche-Comté : 30 256 €</a:t>
            </a:r>
            <a:endParaRPr lang="fr-FR" dirty="0"/>
          </a:p>
          <a:p>
            <a:r>
              <a:rPr lang="fr-FR" b="1" dirty="0"/>
              <a:t>Part Institut Agro Dijon : 20 194,50 €</a:t>
            </a:r>
          </a:p>
          <a:p>
            <a:endParaRPr lang="fr-FR" b="1" dirty="0"/>
          </a:p>
          <a:p>
            <a:r>
              <a:rPr lang="fr-FR" b="1" dirty="0"/>
              <a:t>Subvention accordée par le Conseil Régional Bourgogne Franche-Comté : 26 716€</a:t>
            </a:r>
          </a:p>
          <a:p>
            <a:endParaRPr lang="fr-FR" b="1" dirty="0"/>
          </a:p>
        </p:txBody>
      </p:sp>
      <p:sp>
        <p:nvSpPr>
          <p:cNvPr id="7" name="Rectangle 6">
            <a:extLst>
              <a:ext uri="{FF2B5EF4-FFF2-40B4-BE49-F238E27FC236}">
                <a16:creationId xmlns:a16="http://schemas.microsoft.com/office/drawing/2014/main" id="{39A8D757-09BA-49E1-A5E9-12AFC6C1E78A}"/>
              </a:ext>
            </a:extLst>
          </p:cNvPr>
          <p:cNvSpPr/>
          <p:nvPr/>
        </p:nvSpPr>
        <p:spPr>
          <a:xfrm>
            <a:off x="1069521" y="3700964"/>
            <a:ext cx="9511393" cy="1963614"/>
          </a:xfrm>
          <a:prstGeom prst="rect">
            <a:avLst/>
          </a:prstGeom>
        </p:spPr>
        <p:txBody>
          <a:bodyPr wrap="square">
            <a:spAutoFit/>
          </a:bodyPr>
          <a:lstStyle/>
          <a:p>
            <a:pPr algn="ctr">
              <a:lnSpc>
                <a:spcPct val="130000"/>
              </a:lnSpc>
              <a:spcAft>
                <a:spcPts val="0"/>
              </a:spcAft>
            </a:pPr>
            <a:r>
              <a:rPr lang="fr-FR" b="1" dirty="0">
                <a:solidFill>
                  <a:schemeClr val="tx2"/>
                </a:solidFill>
                <a:latin typeface="Arial" panose="020B0604020202020204" pitchFamily="34" charset="0"/>
                <a:ea typeface="Calibri" panose="020F0502020204030204" pitchFamily="34" charset="0"/>
                <a:cs typeface="Times New Roman" panose="02020603050405020304" pitchFamily="18" charset="0"/>
              </a:rPr>
              <a:t>SIAE 2022 :</a:t>
            </a:r>
          </a:p>
          <a:p>
            <a:pPr>
              <a:lnSpc>
                <a:spcPct val="130000"/>
              </a:lnSpc>
            </a:pPr>
            <a:r>
              <a:rPr lang="fr-FR" sz="1600" b="1" dirty="0">
                <a:solidFill>
                  <a:schemeClr val="tx2"/>
                </a:solidFill>
                <a:latin typeface="Arial" panose="020B0604020202020204" pitchFamily="34" charset="0"/>
                <a:ea typeface="Calibri" panose="020F0502020204030204" pitchFamily="34" charset="0"/>
                <a:cs typeface="Times New Roman" panose="02020603050405020304" pitchFamily="18" charset="0"/>
              </a:rPr>
              <a:t>Budget total actions : 96 902€</a:t>
            </a:r>
          </a:p>
          <a:p>
            <a:pPr>
              <a:lnSpc>
                <a:spcPct val="130000"/>
              </a:lnSpc>
              <a:spcAft>
                <a:spcPts val="0"/>
              </a:spcAft>
            </a:pPr>
            <a:r>
              <a:rPr lang="fr-FR" b="1" dirty="0">
                <a:solidFill>
                  <a:schemeClr val="tx2"/>
                </a:solidFill>
                <a:latin typeface="Arial" panose="020B0604020202020204" pitchFamily="34" charset="0"/>
                <a:ea typeface="Calibri" panose="020F0502020204030204" pitchFamily="34" charset="0"/>
                <a:cs typeface="Times New Roman" panose="02020603050405020304" pitchFamily="18" charset="0"/>
              </a:rPr>
              <a:t>Demande Conseil Régional Bourgogne Franche-Comté : 24 674 €</a:t>
            </a:r>
          </a:p>
          <a:p>
            <a:r>
              <a:rPr lang="fr-FR" b="1" dirty="0"/>
              <a:t>Part Institut Agro Dijon : </a:t>
            </a:r>
            <a:r>
              <a:rPr lang="fr-FR" b="1" dirty="0">
                <a:solidFill>
                  <a:schemeClr val="tx2"/>
                </a:solidFill>
                <a:latin typeface="Arial" panose="020B0604020202020204" pitchFamily="34" charset="0"/>
                <a:ea typeface="Calibri" panose="020F0502020204030204" pitchFamily="34" charset="0"/>
                <a:cs typeface="Times New Roman" panose="02020603050405020304" pitchFamily="18" charset="0"/>
              </a:rPr>
              <a:t>19 340 €</a:t>
            </a:r>
          </a:p>
          <a:p>
            <a:endParaRPr lang="fr-FR" b="1" dirty="0"/>
          </a:p>
          <a:p>
            <a:r>
              <a:rPr lang="fr-FR" b="1" dirty="0"/>
              <a:t>Subvention accordée par le Conseil Régional Bourgogne Franche-Comté : </a:t>
            </a:r>
            <a:r>
              <a:rPr lang="fr-FR" b="1" dirty="0">
                <a:solidFill>
                  <a:schemeClr val="tx2"/>
                </a:solidFill>
                <a:latin typeface="Arial" panose="020B0604020202020204" pitchFamily="34" charset="0"/>
                <a:ea typeface="Calibri" panose="020F0502020204030204" pitchFamily="34" charset="0"/>
                <a:cs typeface="Times New Roman" panose="02020603050405020304" pitchFamily="18" charset="0"/>
              </a:rPr>
              <a:t>23 800€</a:t>
            </a:r>
          </a:p>
        </p:txBody>
      </p:sp>
    </p:spTree>
    <p:extLst>
      <p:ext uri="{BB962C8B-B14F-4D97-AF65-F5344CB8AC3E}">
        <p14:creationId xmlns:p14="http://schemas.microsoft.com/office/powerpoint/2010/main" val="3956257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FD19C56-F36D-4DD5-8CC1-3A71B7562DAB}"/>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F890F627-2A16-4986-A494-559D18E8AFFE}"/>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D392249-AD43-48A4-9396-849437DD2D0D}"/>
              </a:ext>
            </a:extLst>
          </p:cNvPr>
          <p:cNvSpPr>
            <a:spLocks noGrp="1"/>
          </p:cNvSpPr>
          <p:nvPr>
            <p:ph type="sldNum" sz="quarter" idx="12"/>
          </p:nvPr>
        </p:nvSpPr>
        <p:spPr/>
        <p:txBody>
          <a:bodyPr/>
          <a:lstStyle/>
          <a:p>
            <a:fld id="{E43F4A00-CEAE-5648-85CC-DAB34D7CE8D6}" type="slidenum">
              <a:rPr lang="fr-FR" smtClean="0"/>
              <a:pPr/>
              <a:t>17</a:t>
            </a:fld>
            <a:endParaRPr lang="fr-FR"/>
          </a:p>
        </p:txBody>
      </p:sp>
      <p:graphicFrame>
        <p:nvGraphicFramePr>
          <p:cNvPr id="2" name="Tableau 1">
            <a:extLst>
              <a:ext uri="{FF2B5EF4-FFF2-40B4-BE49-F238E27FC236}">
                <a16:creationId xmlns:a16="http://schemas.microsoft.com/office/drawing/2014/main" id="{06AF17F6-DBAC-47F6-BB89-EFE0909FC372}"/>
              </a:ext>
            </a:extLst>
          </p:cNvPr>
          <p:cNvGraphicFramePr>
            <a:graphicFrameLocks noGrp="1"/>
          </p:cNvGraphicFramePr>
          <p:nvPr>
            <p:extLst>
              <p:ext uri="{D42A27DB-BD31-4B8C-83A1-F6EECF244321}">
                <p14:modId xmlns:p14="http://schemas.microsoft.com/office/powerpoint/2010/main" val="3248268308"/>
              </p:ext>
            </p:extLst>
          </p:nvPr>
        </p:nvGraphicFramePr>
        <p:xfrm>
          <a:off x="302079" y="1131886"/>
          <a:ext cx="11429999" cy="5178828"/>
        </p:xfrm>
        <a:graphic>
          <a:graphicData uri="http://schemas.openxmlformats.org/drawingml/2006/table">
            <a:tbl>
              <a:tblPr>
                <a:tableStyleId>{5C22544A-7EE6-4342-B048-85BDC9FD1C3A}</a:tableStyleId>
              </a:tblPr>
              <a:tblGrid>
                <a:gridCol w="713337">
                  <a:extLst>
                    <a:ext uri="{9D8B030D-6E8A-4147-A177-3AD203B41FA5}">
                      <a16:colId xmlns:a16="http://schemas.microsoft.com/office/drawing/2014/main" val="2296109156"/>
                    </a:ext>
                  </a:extLst>
                </a:gridCol>
                <a:gridCol w="5043134">
                  <a:extLst>
                    <a:ext uri="{9D8B030D-6E8A-4147-A177-3AD203B41FA5}">
                      <a16:colId xmlns:a16="http://schemas.microsoft.com/office/drawing/2014/main" val="4279632086"/>
                    </a:ext>
                  </a:extLst>
                </a:gridCol>
                <a:gridCol w="1526069">
                  <a:extLst>
                    <a:ext uri="{9D8B030D-6E8A-4147-A177-3AD203B41FA5}">
                      <a16:colId xmlns:a16="http://schemas.microsoft.com/office/drawing/2014/main" val="4286855096"/>
                    </a:ext>
                  </a:extLst>
                </a:gridCol>
                <a:gridCol w="1208317">
                  <a:extLst>
                    <a:ext uri="{9D8B030D-6E8A-4147-A177-3AD203B41FA5}">
                      <a16:colId xmlns:a16="http://schemas.microsoft.com/office/drawing/2014/main" val="51206837"/>
                    </a:ext>
                  </a:extLst>
                </a:gridCol>
                <a:gridCol w="1628589">
                  <a:extLst>
                    <a:ext uri="{9D8B030D-6E8A-4147-A177-3AD203B41FA5}">
                      <a16:colId xmlns:a16="http://schemas.microsoft.com/office/drawing/2014/main" val="459376570"/>
                    </a:ext>
                  </a:extLst>
                </a:gridCol>
                <a:gridCol w="1310553">
                  <a:extLst>
                    <a:ext uri="{9D8B030D-6E8A-4147-A177-3AD203B41FA5}">
                      <a16:colId xmlns:a16="http://schemas.microsoft.com/office/drawing/2014/main" val="61807377"/>
                    </a:ext>
                  </a:extLst>
                </a:gridCol>
              </a:tblGrid>
              <a:tr h="494025">
                <a:tc>
                  <a:txBody>
                    <a:bodyPr/>
                    <a:lstStyle/>
                    <a:p>
                      <a:pPr algn="ctr" fontAlgn="ct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Projet d'action</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Association</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Budget total de l'action</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"Part" IAD validée en CEVE janvier 2023</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Demande de subvention CR BFC SIAE</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extLst>
                  <a:ext uri="{0D108BD9-81ED-4DB2-BD59-A6C34878D82A}">
                    <a16:rowId xmlns:a16="http://schemas.microsoft.com/office/drawing/2014/main" val="2363475872"/>
                  </a:ext>
                </a:extLst>
              </a:tr>
              <a:tr h="276220">
                <a:tc gridSpan="6">
                  <a:txBody>
                    <a:bodyPr/>
                    <a:lstStyle/>
                    <a:p>
                      <a:pPr algn="ctr" fontAlgn="ctr"/>
                      <a:r>
                        <a:rPr lang="fr-FR" sz="1600" u="none" strike="noStrike" dirty="0">
                          <a:effectLst/>
                        </a:rPr>
                        <a:t>Thématique « Créer une vie étudiante dynamique, responsable et solidaire,  ancrée dans notre Région »</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CE3CB"/>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78851739"/>
                  </a:ext>
                </a:extLst>
              </a:tr>
              <a:tr h="306507">
                <a:tc>
                  <a:txBody>
                    <a:bodyPr/>
                    <a:lstStyle/>
                    <a:p>
                      <a:pPr algn="ctr" fontAlgn="ctr"/>
                      <a:r>
                        <a:rPr lang="fr-FR" sz="1600" u="none" strike="noStrike" dirty="0">
                          <a:effectLst/>
                        </a:rPr>
                        <a:t>2</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dirty="0">
                          <a:effectLst/>
                        </a:rPr>
                        <a:t>Activité découverte Château du Clos de Vougeot et après midi sportif.</a:t>
                      </a:r>
                      <a:endParaRPr lang="fr-FR" sz="1600" b="0" i="0" u="none" strike="noStrike" dirty="0">
                        <a:solidFill>
                          <a:srgbClr val="000000"/>
                        </a:solidFill>
                        <a:effectLst/>
                        <a:latin typeface="Calibri" panose="020F0502020204030204" pitchFamily="34" charset="0"/>
                      </a:endParaRPr>
                    </a:p>
                  </a:txBody>
                  <a:tcPr marL="3226" marR="3226" marT="3226" marB="0" anchor="b"/>
                </a:tc>
                <a:tc>
                  <a:txBody>
                    <a:bodyPr/>
                    <a:lstStyle/>
                    <a:p>
                      <a:pPr algn="ctr" fontAlgn="ctr"/>
                      <a:r>
                        <a:rPr lang="fr-FR" sz="1600" u="none" strike="noStrike">
                          <a:effectLst/>
                        </a:rPr>
                        <a:t>AS</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5900</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1010</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1900</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3791522514"/>
                  </a:ext>
                </a:extLst>
              </a:tr>
              <a:tr h="166983">
                <a:tc>
                  <a:txBody>
                    <a:bodyPr/>
                    <a:lstStyle/>
                    <a:p>
                      <a:pPr algn="ctr" fontAlgn="ctr"/>
                      <a:r>
                        <a:rPr lang="fr-FR" sz="1600" u="none" strike="noStrike">
                          <a:effectLst/>
                        </a:rPr>
                        <a:t>3</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ctr"/>
                      <a:r>
                        <a:rPr lang="fr-FR" sz="1600" u="none" strike="noStrike" dirty="0">
                          <a:effectLst/>
                        </a:rPr>
                        <a:t>Soirée gala: les retrouvailles des nouveaux diplômés</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BDE GALA</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45000</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7125</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10500</a:t>
                      </a:r>
                      <a:endParaRPr lang="fr-FR" sz="1600" b="1" i="0" u="none" strike="noStrike">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706038008"/>
                  </a:ext>
                </a:extLst>
              </a:tr>
              <a:tr h="581515">
                <a:tc>
                  <a:txBody>
                    <a:bodyPr/>
                    <a:lstStyle/>
                    <a:p>
                      <a:pPr algn="ctr" fontAlgn="ctr"/>
                      <a:r>
                        <a:rPr lang="fr-FR" sz="1600" u="none" strike="noStrike">
                          <a:effectLst/>
                        </a:rPr>
                        <a:t>4</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dirty="0">
                          <a:effectLst/>
                        </a:rPr>
                        <a:t>All promo </a:t>
                      </a:r>
                      <a:r>
                        <a:rPr lang="fr-FR" sz="1600" u="none" strike="noStrike" dirty="0" err="1">
                          <a:effectLst/>
                        </a:rPr>
                        <a:t>games</a:t>
                      </a:r>
                      <a:r>
                        <a:rPr lang="fr-FR" sz="1600" u="none" strike="noStrike" dirty="0">
                          <a:effectLst/>
                        </a:rPr>
                        <a:t> : Organiser à Dijon un week-end rassemblant les étudiants et anciens de l’école AgroSup Dijon. Chaque club/association participera afin de proposer des activités aux 250 participants de l’événement.</a:t>
                      </a:r>
                      <a:endParaRPr lang="fr-FR" sz="1600" b="0" i="0" u="none" strike="noStrike" dirty="0">
                        <a:solidFill>
                          <a:srgbClr val="000000"/>
                        </a:solidFill>
                        <a:effectLst/>
                        <a:latin typeface="Calibri" panose="020F0502020204030204" pitchFamily="34" charset="0"/>
                      </a:endParaRPr>
                    </a:p>
                  </a:txBody>
                  <a:tcPr marL="3226" marR="3226" marT="3226" marB="0" anchor="b"/>
                </a:tc>
                <a:tc>
                  <a:txBody>
                    <a:bodyPr/>
                    <a:lstStyle/>
                    <a:p>
                      <a:pPr algn="ctr" fontAlgn="ctr"/>
                      <a:r>
                        <a:rPr lang="fr-FR" sz="1600" u="none" strike="noStrike" dirty="0">
                          <a:effectLst/>
                        </a:rPr>
                        <a:t>AS</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4970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825</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1400</a:t>
                      </a:r>
                      <a:endParaRPr lang="fr-FR" sz="1600" b="1" i="0" u="none" strike="noStrike">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715728102"/>
                  </a:ext>
                </a:extLst>
              </a:tr>
              <a:tr h="233760">
                <a:tc>
                  <a:txBody>
                    <a:bodyPr/>
                    <a:lstStyle/>
                    <a:p>
                      <a:pPr algn="ctr" fontAlgn="ctr"/>
                      <a:r>
                        <a:rPr lang="fr-FR" sz="1600" u="none" strike="noStrike">
                          <a:effectLst/>
                        </a:rPr>
                        <a:t>5</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ctr"/>
                      <a:r>
                        <a:rPr lang="fr-FR" sz="1600" u="none" strike="noStrike" dirty="0" err="1">
                          <a:effectLst/>
                        </a:rPr>
                        <a:t>Agros'gazette</a:t>
                      </a:r>
                      <a:r>
                        <a:rPr lang="fr-FR" sz="1600" u="none" strike="noStrike" dirty="0">
                          <a:effectLst/>
                        </a:rPr>
                        <a:t>, journal mensuel des </a:t>
                      </a:r>
                      <a:r>
                        <a:rPr lang="fr-FR" sz="1600" u="none" strike="noStrike" dirty="0" err="1">
                          <a:effectLst/>
                        </a:rPr>
                        <a:t>étudiantsde</a:t>
                      </a:r>
                      <a:r>
                        <a:rPr lang="fr-FR" sz="1600" u="none" strike="noStrike" dirty="0">
                          <a:effectLst/>
                        </a:rPr>
                        <a:t> l'Institut Agro Dijon</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BDE</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3300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1650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1650</a:t>
                      </a:r>
                      <a:endParaRPr lang="fr-FR" sz="1600" b="1" i="0" u="none" strike="noStrike">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1082234499"/>
                  </a:ext>
                </a:extLst>
              </a:tr>
              <a:tr h="233760">
                <a:tc>
                  <a:txBody>
                    <a:bodyPr/>
                    <a:lstStyle/>
                    <a:p>
                      <a:pPr algn="ctr" fontAlgn="ctr"/>
                      <a:r>
                        <a:rPr lang="fr-FR" sz="1600" u="none" strike="noStrike">
                          <a:effectLst/>
                        </a:rPr>
                        <a:t>7</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dirty="0">
                          <a:effectLst/>
                        </a:rPr>
                        <a:t>Organisation d’un évènement d’expression des talents des étudiants </a:t>
                      </a:r>
                      <a:endParaRPr lang="fr-FR" sz="1600" b="0" i="0" u="none" strike="noStrike" dirty="0">
                        <a:solidFill>
                          <a:srgbClr val="000000"/>
                        </a:solidFill>
                        <a:effectLst/>
                        <a:latin typeface="Calibri" panose="020F0502020204030204" pitchFamily="34" charset="0"/>
                      </a:endParaRPr>
                    </a:p>
                  </a:txBody>
                  <a:tcPr marL="3226" marR="3226" marT="3226" marB="0" anchor="b"/>
                </a:tc>
                <a:tc>
                  <a:txBody>
                    <a:bodyPr/>
                    <a:lstStyle/>
                    <a:p>
                      <a:pPr algn="ctr" fontAlgn="ctr"/>
                      <a:r>
                        <a:rPr lang="fr-FR" sz="1600" u="none" strike="noStrike" dirty="0">
                          <a:effectLst/>
                        </a:rPr>
                        <a:t>BDE</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4000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400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1000</a:t>
                      </a:r>
                      <a:endParaRPr lang="fr-FR" sz="1600" b="1" i="0" u="none" strike="noStrike">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1353777518"/>
                  </a:ext>
                </a:extLst>
              </a:tr>
              <a:tr h="233760">
                <a:tc>
                  <a:txBody>
                    <a:bodyPr/>
                    <a:lstStyle/>
                    <a:p>
                      <a:pPr algn="ctr" fontAlgn="ctr"/>
                      <a:r>
                        <a:rPr lang="fr-FR" sz="1600" u="none" strike="noStrike">
                          <a:effectLst/>
                        </a:rPr>
                        <a:t>8</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Nuit du prisonnier - balle au prisonnier mais plongée dans la semi-obscurité</a:t>
                      </a:r>
                      <a:endParaRPr lang="fr-FR" sz="1600" b="0" i="0" u="none" strike="noStrike">
                        <a:solidFill>
                          <a:srgbClr val="000000"/>
                        </a:solidFill>
                        <a:effectLst/>
                        <a:latin typeface="Calibri" panose="020F0502020204030204" pitchFamily="34" charset="0"/>
                      </a:endParaRPr>
                    </a:p>
                  </a:txBody>
                  <a:tcPr marL="3226" marR="3226" marT="3226" marB="0" anchor="b"/>
                </a:tc>
                <a:tc>
                  <a:txBody>
                    <a:bodyPr/>
                    <a:lstStyle/>
                    <a:p>
                      <a:pPr algn="ctr" fontAlgn="ctr"/>
                      <a:r>
                        <a:rPr lang="fr-FR" sz="1600" u="none" strike="noStrike" dirty="0">
                          <a:effectLst/>
                        </a:rPr>
                        <a:t>AS</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a:effectLst/>
                        </a:rPr>
                        <a:t>1250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265</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350</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4249359690"/>
                  </a:ext>
                </a:extLst>
              </a:tr>
              <a:tr h="348909">
                <a:tc>
                  <a:txBody>
                    <a:bodyPr/>
                    <a:lstStyle/>
                    <a:p>
                      <a:pPr algn="ctr" fontAlgn="ctr"/>
                      <a:r>
                        <a:rPr lang="fr-FR" sz="1600" u="none" strike="noStrike">
                          <a:effectLst/>
                        </a:rPr>
                        <a:t>9</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dirty="0">
                          <a:effectLst/>
                        </a:rPr>
                        <a:t>formation sur les VSS afin que les membres du bureau des RON et éventuels membres actifs puissent savoir comment réagir face à des témoignages.</a:t>
                      </a:r>
                      <a:endParaRPr lang="fr-FR" sz="1600" b="0" i="0" u="none" strike="noStrike" dirty="0">
                        <a:solidFill>
                          <a:srgbClr val="000000"/>
                        </a:solidFill>
                        <a:effectLst/>
                        <a:latin typeface="Calibri" panose="020F0502020204030204" pitchFamily="34" charset="0"/>
                      </a:endParaRPr>
                    </a:p>
                  </a:txBody>
                  <a:tcPr marL="3226" marR="3226" marT="3226" marB="0" anchor="b"/>
                </a:tc>
                <a:tc>
                  <a:txBody>
                    <a:bodyPr/>
                    <a:lstStyle/>
                    <a:p>
                      <a:pPr algn="ctr" fontAlgn="ctr"/>
                      <a:r>
                        <a:rPr lang="fr-FR" sz="1600" u="none" strike="noStrike" dirty="0">
                          <a:effectLst/>
                        </a:rPr>
                        <a:t>RON</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2000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ctr" fontAlgn="ctr"/>
                      <a:r>
                        <a:rPr lang="fr-FR" sz="1600" u="none" strike="noStrike" dirty="0">
                          <a:effectLst/>
                        </a:rPr>
                        <a:t>562,5</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750</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2811909545"/>
                  </a:ext>
                </a:extLst>
              </a:tr>
            </a:tbl>
          </a:graphicData>
        </a:graphic>
      </p:graphicFrame>
      <p:sp>
        <p:nvSpPr>
          <p:cNvPr id="3" name="Rectangle 2">
            <a:extLst>
              <a:ext uri="{FF2B5EF4-FFF2-40B4-BE49-F238E27FC236}">
                <a16:creationId xmlns:a16="http://schemas.microsoft.com/office/drawing/2014/main" id="{95AAC37C-47A2-4022-8882-5388F0024C32}"/>
              </a:ext>
            </a:extLst>
          </p:cNvPr>
          <p:cNvSpPr/>
          <p:nvPr/>
        </p:nvSpPr>
        <p:spPr>
          <a:xfrm>
            <a:off x="2582637" y="236002"/>
            <a:ext cx="8771163" cy="707886"/>
          </a:xfrm>
          <a:prstGeom prst="rect">
            <a:avLst/>
          </a:prstGeom>
        </p:spPr>
        <p:txBody>
          <a:bodyPr wrap="square">
            <a:spAutoFit/>
          </a:bodyPr>
          <a:lstStyle/>
          <a:p>
            <a:pPr fontAlgn="ctr"/>
            <a:r>
              <a:rPr lang="fr-FR" sz="2000" dirty="0"/>
              <a:t>Actions soutenues pour l’année universitaire 2023-2024. Les dépenses de fonctionnement sont éligibles entre le 1</a:t>
            </a:r>
            <a:r>
              <a:rPr lang="fr-FR" sz="2000" baseline="30000" dirty="0"/>
              <a:t>er</a:t>
            </a:r>
            <a:r>
              <a:rPr lang="fr-FR" sz="2000" dirty="0"/>
              <a:t> juin 2023 et le 31 décembre 2024</a:t>
            </a:r>
            <a:r>
              <a:rPr lang="fr-FR" sz="800" dirty="0"/>
              <a:t>.</a:t>
            </a:r>
            <a:endParaRPr lang="fr-FR" sz="800" dirty="0">
              <a:solidFill>
                <a:srgbClr val="000000"/>
              </a:solidFill>
              <a:latin typeface="Calibri" panose="020F0502020204030204" pitchFamily="34" charset="0"/>
            </a:endParaRPr>
          </a:p>
        </p:txBody>
      </p:sp>
      <p:sp>
        <p:nvSpPr>
          <p:cNvPr id="8" name="Titre 1">
            <a:extLst>
              <a:ext uri="{FF2B5EF4-FFF2-40B4-BE49-F238E27FC236}">
                <a16:creationId xmlns:a16="http://schemas.microsoft.com/office/drawing/2014/main" id="{307A1029-9FFA-424C-901D-CC0B1CC3417B}"/>
              </a:ext>
            </a:extLst>
          </p:cNvPr>
          <p:cNvSpPr>
            <a:spLocks noGrp="1"/>
          </p:cNvSpPr>
          <p:nvPr>
            <p:ph type="title"/>
          </p:nvPr>
        </p:nvSpPr>
        <p:spPr>
          <a:xfrm>
            <a:off x="225880" y="263369"/>
            <a:ext cx="2247900" cy="569233"/>
          </a:xfrm>
        </p:spPr>
        <p:txBody>
          <a:bodyPr>
            <a:normAutofit fontScale="90000"/>
          </a:bodyPr>
          <a:lstStyle/>
          <a:p>
            <a:r>
              <a:rPr lang="fr-FR" sz="2000" dirty="0"/>
              <a:t>SIAE : Subvention 2023</a:t>
            </a:r>
          </a:p>
        </p:txBody>
      </p:sp>
    </p:spTree>
    <p:extLst>
      <p:ext uri="{BB962C8B-B14F-4D97-AF65-F5344CB8AC3E}">
        <p14:creationId xmlns:p14="http://schemas.microsoft.com/office/powerpoint/2010/main" val="3161937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FD19C56-F36D-4DD5-8CC1-3A71B7562DAB}"/>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F890F627-2A16-4986-A494-559D18E8AFFE}"/>
              </a:ext>
            </a:extLst>
          </p:cNvPr>
          <p:cNvSpPr>
            <a:spLocks noGrp="1"/>
          </p:cNvSpPr>
          <p:nvPr>
            <p:ph type="ftr" sz="quarter" idx="11"/>
          </p:nvPr>
        </p:nvSpPr>
        <p:spPr/>
        <p:txBody>
          <a:bodyPr/>
          <a:lstStyle/>
          <a:p>
            <a:r>
              <a:rPr lang="fr-FR"/>
              <a:t>L'Institut Agro Dijon - Présentation</a:t>
            </a:r>
            <a:endParaRPr lang="fr-FR" dirty="0"/>
          </a:p>
        </p:txBody>
      </p:sp>
      <p:sp>
        <p:nvSpPr>
          <p:cNvPr id="6" name="Espace réservé du numéro de diapositive 5">
            <a:extLst>
              <a:ext uri="{FF2B5EF4-FFF2-40B4-BE49-F238E27FC236}">
                <a16:creationId xmlns:a16="http://schemas.microsoft.com/office/drawing/2014/main" id="{2D392249-AD43-48A4-9396-849437DD2D0D}"/>
              </a:ext>
            </a:extLst>
          </p:cNvPr>
          <p:cNvSpPr>
            <a:spLocks noGrp="1"/>
          </p:cNvSpPr>
          <p:nvPr>
            <p:ph type="sldNum" sz="quarter" idx="12"/>
          </p:nvPr>
        </p:nvSpPr>
        <p:spPr/>
        <p:txBody>
          <a:bodyPr/>
          <a:lstStyle/>
          <a:p>
            <a:fld id="{E43F4A00-CEAE-5648-85CC-DAB34D7CE8D6}" type="slidenum">
              <a:rPr lang="fr-FR" smtClean="0"/>
              <a:pPr/>
              <a:t>18</a:t>
            </a:fld>
            <a:endParaRPr lang="fr-FR"/>
          </a:p>
        </p:txBody>
      </p:sp>
      <p:graphicFrame>
        <p:nvGraphicFramePr>
          <p:cNvPr id="2" name="Tableau 1">
            <a:extLst>
              <a:ext uri="{FF2B5EF4-FFF2-40B4-BE49-F238E27FC236}">
                <a16:creationId xmlns:a16="http://schemas.microsoft.com/office/drawing/2014/main" id="{06AF17F6-DBAC-47F6-BB89-EFE0909FC372}"/>
              </a:ext>
            </a:extLst>
          </p:cNvPr>
          <p:cNvGraphicFramePr>
            <a:graphicFrameLocks noGrp="1"/>
          </p:cNvGraphicFramePr>
          <p:nvPr>
            <p:extLst>
              <p:ext uri="{D42A27DB-BD31-4B8C-83A1-F6EECF244321}">
                <p14:modId xmlns:p14="http://schemas.microsoft.com/office/powerpoint/2010/main" val="2835464458"/>
              </p:ext>
            </p:extLst>
          </p:nvPr>
        </p:nvGraphicFramePr>
        <p:xfrm>
          <a:off x="302079" y="1131886"/>
          <a:ext cx="11429999" cy="4222838"/>
        </p:xfrm>
        <a:graphic>
          <a:graphicData uri="http://schemas.openxmlformats.org/drawingml/2006/table">
            <a:tbl>
              <a:tblPr>
                <a:tableStyleId>{5C22544A-7EE6-4342-B048-85BDC9FD1C3A}</a:tableStyleId>
              </a:tblPr>
              <a:tblGrid>
                <a:gridCol w="713337">
                  <a:extLst>
                    <a:ext uri="{9D8B030D-6E8A-4147-A177-3AD203B41FA5}">
                      <a16:colId xmlns:a16="http://schemas.microsoft.com/office/drawing/2014/main" val="2296109156"/>
                    </a:ext>
                  </a:extLst>
                </a:gridCol>
                <a:gridCol w="5043134">
                  <a:extLst>
                    <a:ext uri="{9D8B030D-6E8A-4147-A177-3AD203B41FA5}">
                      <a16:colId xmlns:a16="http://schemas.microsoft.com/office/drawing/2014/main" val="4279632086"/>
                    </a:ext>
                  </a:extLst>
                </a:gridCol>
                <a:gridCol w="1526069">
                  <a:extLst>
                    <a:ext uri="{9D8B030D-6E8A-4147-A177-3AD203B41FA5}">
                      <a16:colId xmlns:a16="http://schemas.microsoft.com/office/drawing/2014/main" val="4286855096"/>
                    </a:ext>
                  </a:extLst>
                </a:gridCol>
                <a:gridCol w="182624">
                  <a:extLst>
                    <a:ext uri="{9D8B030D-6E8A-4147-A177-3AD203B41FA5}">
                      <a16:colId xmlns:a16="http://schemas.microsoft.com/office/drawing/2014/main" val="51206837"/>
                    </a:ext>
                  </a:extLst>
                </a:gridCol>
                <a:gridCol w="1025693">
                  <a:extLst>
                    <a:ext uri="{9D8B030D-6E8A-4147-A177-3AD203B41FA5}">
                      <a16:colId xmlns:a16="http://schemas.microsoft.com/office/drawing/2014/main" val="986207042"/>
                    </a:ext>
                  </a:extLst>
                </a:gridCol>
                <a:gridCol w="235091">
                  <a:extLst>
                    <a:ext uri="{9D8B030D-6E8A-4147-A177-3AD203B41FA5}">
                      <a16:colId xmlns:a16="http://schemas.microsoft.com/office/drawing/2014/main" val="459376570"/>
                    </a:ext>
                  </a:extLst>
                </a:gridCol>
                <a:gridCol w="1393498">
                  <a:extLst>
                    <a:ext uri="{9D8B030D-6E8A-4147-A177-3AD203B41FA5}">
                      <a16:colId xmlns:a16="http://schemas.microsoft.com/office/drawing/2014/main" val="758932817"/>
                    </a:ext>
                  </a:extLst>
                </a:gridCol>
                <a:gridCol w="1310553">
                  <a:extLst>
                    <a:ext uri="{9D8B030D-6E8A-4147-A177-3AD203B41FA5}">
                      <a16:colId xmlns:a16="http://schemas.microsoft.com/office/drawing/2014/main" val="61807377"/>
                    </a:ext>
                  </a:extLst>
                </a:gridCol>
              </a:tblGrid>
              <a:tr h="494025">
                <a:tc>
                  <a:txBody>
                    <a:bodyPr/>
                    <a:lstStyle/>
                    <a:p>
                      <a:pPr algn="ctr" fontAlgn="ct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Projet d'action</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Association</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gridSpan="2">
                  <a:txBody>
                    <a:bodyPr/>
                    <a:lstStyle/>
                    <a:p>
                      <a:pPr algn="ctr" fontAlgn="ctr"/>
                      <a:r>
                        <a:rPr lang="fr-FR" sz="1600" u="none" strike="noStrike" dirty="0">
                          <a:effectLst/>
                        </a:rPr>
                        <a:t>Budget total de l'action</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hMerge="1">
                  <a:txBody>
                    <a:bodyPr/>
                    <a:lstStyle/>
                    <a:p>
                      <a:pPr algn="ctr" fontAlgn="ctr"/>
                      <a:r>
                        <a:rPr lang="fr-FR" sz="1600" u="none" strike="noStrike" dirty="0">
                          <a:effectLst/>
                        </a:rPr>
                        <a:t>Budget total de l'action</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gridSpan="2">
                  <a:txBody>
                    <a:bodyPr/>
                    <a:lstStyle/>
                    <a:p>
                      <a:pPr algn="ctr" fontAlgn="ctr"/>
                      <a:r>
                        <a:rPr lang="fr-FR" sz="1600" u="none" strike="noStrike" dirty="0">
                          <a:effectLst/>
                        </a:rPr>
                        <a:t>"Part" IAD validée en CEVE janvier 2023</a:t>
                      </a:r>
                      <a:endParaRPr lang="fr-FR" sz="1600" b="0"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hMerge="1">
                  <a:txBody>
                    <a:bodyPr/>
                    <a:lstStyle/>
                    <a:p>
                      <a:pPr algn="ctr" fontAlgn="ctr"/>
                      <a:r>
                        <a:rPr lang="fr-FR" sz="1600" u="none" strike="noStrike" dirty="0">
                          <a:effectLst/>
                        </a:rPr>
                        <a:t>"Part" IAD validée en CEVE janvier 2023</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tc>
                  <a:txBody>
                    <a:bodyPr/>
                    <a:lstStyle/>
                    <a:p>
                      <a:pPr algn="ctr" fontAlgn="ctr"/>
                      <a:r>
                        <a:rPr lang="fr-FR" sz="1600" u="none" strike="noStrike" dirty="0">
                          <a:effectLst/>
                        </a:rPr>
                        <a:t>Demande de subvention CR BFC SIAE</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8AC00"/>
                    </a:solidFill>
                  </a:tcPr>
                </a:tc>
                <a:extLst>
                  <a:ext uri="{0D108BD9-81ED-4DB2-BD59-A6C34878D82A}">
                    <a16:rowId xmlns:a16="http://schemas.microsoft.com/office/drawing/2014/main" val="2363475872"/>
                  </a:ext>
                </a:extLst>
              </a:tr>
              <a:tr h="285912">
                <a:tc gridSpan="8">
                  <a:txBody>
                    <a:bodyPr/>
                    <a:lstStyle/>
                    <a:p>
                      <a:pPr algn="ctr" fontAlgn="ctr"/>
                      <a:r>
                        <a:rPr lang="fr-FR" sz="1600" u="none" strike="noStrike" dirty="0">
                          <a:effectLst/>
                        </a:rPr>
                        <a:t>Thématique «  Représenter l’école et la région et faire découvrir des activités dans les domaines sportifs  et culturels  »</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CE3CB"/>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288472065"/>
                  </a:ext>
                </a:extLst>
              </a:tr>
              <a:tr h="185357">
                <a:tc>
                  <a:txBody>
                    <a:bodyPr/>
                    <a:lstStyle/>
                    <a:p>
                      <a:pPr algn="ctr" fontAlgn="ctr"/>
                      <a:r>
                        <a:rPr lang="fr-FR" sz="1600" u="none" strike="noStrike">
                          <a:effectLst/>
                        </a:rPr>
                        <a:t>1</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Concours d'éloquence</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ctr" fontAlgn="ctr"/>
                      <a:r>
                        <a:rPr lang="fr-FR" sz="1600" u="none" strike="noStrike" dirty="0">
                          <a:effectLst/>
                        </a:rPr>
                        <a:t>STARTAGRO</a:t>
                      </a:r>
                      <a:endParaRPr lang="fr-FR" sz="1600" b="0"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ctr" fontAlgn="ctr"/>
                      <a:endParaRPr lang="fr-FR" sz="1600" b="0" i="0" u="none" strike="noStrike" dirty="0">
                        <a:solidFill>
                          <a:srgbClr val="000000"/>
                        </a:solidFill>
                        <a:effectLst/>
                        <a:latin typeface="Calibri" panose="020F0502020204030204" pitchFamily="34" charset="0"/>
                      </a:endParaRPr>
                    </a:p>
                  </a:txBody>
                  <a:tcPr marL="3226" marR="3226" marT="3226" marB="0" anchor="ctr"/>
                </a:tc>
                <a:tc gridSpan="2">
                  <a:txBody>
                    <a:bodyPr/>
                    <a:lstStyle/>
                    <a:p>
                      <a:pPr algn="r" fontAlgn="ctr"/>
                      <a:r>
                        <a:rPr lang="fr-FR" sz="1600" u="none" strike="noStrike" dirty="0">
                          <a:effectLst/>
                        </a:rPr>
                        <a:t>1810</a:t>
                      </a:r>
                      <a:endParaRPr lang="fr-FR" sz="1600" b="1"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r" fontAlgn="ctr"/>
                      <a:endParaRPr lang="fr-FR" sz="1600" b="1"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101</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905</a:t>
                      </a:r>
                      <a:endParaRPr lang="fr-FR" sz="1600" b="1" i="0" u="none" strike="noStrike">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3464233557"/>
                  </a:ext>
                </a:extLst>
              </a:tr>
              <a:tr h="166983">
                <a:tc>
                  <a:txBody>
                    <a:bodyPr/>
                    <a:lstStyle/>
                    <a:p>
                      <a:pPr algn="ctr" fontAlgn="ctr"/>
                      <a:r>
                        <a:rPr lang="fr-FR" sz="1600" u="none" strike="noStrike">
                          <a:effectLst/>
                        </a:rPr>
                        <a:t>2</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Tournoi 4 ballons</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ctr" fontAlgn="ctr"/>
                      <a:r>
                        <a:rPr lang="fr-FR" sz="1600" u="none" strike="noStrike" dirty="0">
                          <a:effectLst/>
                        </a:rPr>
                        <a:t>AS</a:t>
                      </a:r>
                      <a:endParaRPr lang="fr-FR" sz="1600" b="0"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ctr" fontAlgn="ctr"/>
                      <a:endParaRPr lang="fr-FR" sz="1600" b="0" i="0" u="none" strike="noStrike" dirty="0">
                        <a:solidFill>
                          <a:srgbClr val="000000"/>
                        </a:solidFill>
                        <a:effectLst/>
                        <a:latin typeface="Calibri" panose="020F0502020204030204" pitchFamily="34" charset="0"/>
                      </a:endParaRPr>
                    </a:p>
                  </a:txBody>
                  <a:tcPr marL="3226" marR="3226" marT="3226" marB="0" anchor="ctr"/>
                </a:tc>
                <a:tc gridSpan="2">
                  <a:txBody>
                    <a:bodyPr/>
                    <a:lstStyle/>
                    <a:p>
                      <a:pPr algn="r" fontAlgn="ctr"/>
                      <a:r>
                        <a:rPr lang="fr-FR" sz="1600" u="none" strike="noStrike" dirty="0">
                          <a:effectLst/>
                        </a:rPr>
                        <a:t>9150</a:t>
                      </a:r>
                      <a:endParaRPr lang="fr-FR" sz="1600" b="1"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r" fontAlgn="ctr"/>
                      <a:endParaRPr lang="fr-FR" sz="1600" b="1"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2100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3200 (2875 accordé)</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4002793668"/>
                  </a:ext>
                </a:extLst>
              </a:tr>
              <a:tr h="169608">
                <a:tc>
                  <a:txBody>
                    <a:bodyPr/>
                    <a:lstStyle/>
                    <a:p>
                      <a:pPr algn="ctr" fontAlgn="ctr"/>
                      <a:r>
                        <a:rPr lang="fr-FR" sz="1600" u="none" strike="noStrike" dirty="0">
                          <a:effectLst/>
                        </a:rPr>
                        <a:t>3</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Agro Jump</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ctr" fontAlgn="ctr"/>
                      <a:r>
                        <a:rPr lang="fr-FR" sz="1600" u="none" strike="noStrike">
                          <a:effectLst/>
                        </a:rPr>
                        <a:t>ACAD</a:t>
                      </a:r>
                      <a:endParaRPr lang="fr-FR" sz="1600" b="0" i="0" u="none" strike="noStrike">
                        <a:solidFill>
                          <a:srgbClr val="000000"/>
                        </a:solidFill>
                        <a:effectLst/>
                        <a:latin typeface="Calibri" panose="020F0502020204030204" pitchFamily="34" charset="0"/>
                      </a:endParaRPr>
                    </a:p>
                  </a:txBody>
                  <a:tcPr marL="3226" marR="3226" marT="3226" marB="0" anchor="ctr"/>
                </a:tc>
                <a:tc hMerge="1">
                  <a:txBody>
                    <a:bodyPr/>
                    <a:lstStyle/>
                    <a:p>
                      <a:pPr algn="ctr" fontAlgn="ctr"/>
                      <a:endParaRPr lang="fr-FR" sz="1600" b="0" i="0" u="none" strike="noStrike">
                        <a:solidFill>
                          <a:srgbClr val="000000"/>
                        </a:solidFill>
                        <a:effectLst/>
                        <a:latin typeface="Calibri" panose="020F0502020204030204" pitchFamily="34" charset="0"/>
                      </a:endParaRPr>
                    </a:p>
                  </a:txBody>
                  <a:tcPr marL="3226" marR="3226" marT="3226" marB="0" anchor="ctr"/>
                </a:tc>
                <a:tc gridSpan="2">
                  <a:txBody>
                    <a:bodyPr/>
                    <a:lstStyle/>
                    <a:p>
                      <a:pPr algn="r" fontAlgn="ctr"/>
                      <a:r>
                        <a:rPr lang="fr-FR" sz="1600" u="none" strike="noStrike" dirty="0">
                          <a:effectLst/>
                        </a:rPr>
                        <a:t>3540</a:t>
                      </a:r>
                      <a:endParaRPr lang="fr-FR" sz="1600" b="1"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r" fontAlgn="ctr"/>
                      <a:endParaRPr lang="fr-FR" sz="1600" b="1"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600</a:t>
                      </a:r>
                      <a:endParaRPr lang="fr-FR" sz="1600" b="0"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1000</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4105589133"/>
                  </a:ext>
                </a:extLst>
              </a:tr>
              <a:tr h="166983">
                <a:tc>
                  <a:txBody>
                    <a:bodyPr/>
                    <a:lstStyle/>
                    <a:p>
                      <a:pPr algn="ctr" fontAlgn="ctr"/>
                      <a:r>
                        <a:rPr lang="fr-FR" sz="1600" u="none" strike="noStrike">
                          <a:effectLst/>
                        </a:rPr>
                        <a:t>4</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Ovalies</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ctr" fontAlgn="ctr"/>
                      <a:r>
                        <a:rPr lang="fr-FR" sz="1600" u="none" strike="noStrike">
                          <a:effectLst/>
                        </a:rPr>
                        <a:t>AS</a:t>
                      </a:r>
                      <a:endParaRPr lang="fr-FR" sz="1600" b="0" i="0" u="none" strike="noStrike">
                        <a:solidFill>
                          <a:srgbClr val="000000"/>
                        </a:solidFill>
                        <a:effectLst/>
                        <a:latin typeface="Calibri" panose="020F0502020204030204" pitchFamily="34" charset="0"/>
                      </a:endParaRPr>
                    </a:p>
                  </a:txBody>
                  <a:tcPr marL="3226" marR="3226" marT="3226" marB="0" anchor="ctr"/>
                </a:tc>
                <a:tc hMerge="1">
                  <a:txBody>
                    <a:bodyPr/>
                    <a:lstStyle/>
                    <a:p>
                      <a:pPr algn="ctr" fontAlgn="ctr"/>
                      <a:endParaRPr lang="fr-FR" sz="1600" b="0" i="0" u="none" strike="noStrike">
                        <a:solidFill>
                          <a:srgbClr val="000000"/>
                        </a:solidFill>
                        <a:effectLst/>
                        <a:latin typeface="Calibri" panose="020F0502020204030204" pitchFamily="34" charset="0"/>
                      </a:endParaRPr>
                    </a:p>
                  </a:txBody>
                  <a:tcPr marL="3226" marR="3226" marT="3226" marB="0" anchor="ctr"/>
                </a:tc>
                <a:tc gridSpan="2">
                  <a:txBody>
                    <a:bodyPr/>
                    <a:lstStyle/>
                    <a:p>
                      <a:pPr algn="r" fontAlgn="ctr"/>
                      <a:r>
                        <a:rPr lang="fr-FR" sz="1600" u="none" strike="noStrike">
                          <a:effectLst/>
                        </a:rPr>
                        <a:t>8650</a:t>
                      </a:r>
                      <a:endParaRPr lang="fr-FR" sz="1600" b="1" i="0" u="none" strike="noStrike">
                        <a:solidFill>
                          <a:srgbClr val="000000"/>
                        </a:solidFill>
                        <a:effectLst/>
                        <a:latin typeface="Calibri" panose="020F0502020204030204" pitchFamily="34" charset="0"/>
                      </a:endParaRPr>
                    </a:p>
                  </a:txBody>
                  <a:tcPr marL="3226" marR="3226" marT="3226" marB="0" anchor="ctr"/>
                </a:tc>
                <a:tc hMerge="1">
                  <a:txBody>
                    <a:bodyPr/>
                    <a:lstStyle/>
                    <a:p>
                      <a:pPr algn="r" fontAlgn="ctr"/>
                      <a:endParaRPr lang="fr-FR" sz="1600" b="1" i="0" u="none" strike="noStrike">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1050</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1900</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3869697067"/>
                  </a:ext>
                </a:extLst>
              </a:tr>
              <a:tr h="198686">
                <a:tc gridSpan="8">
                  <a:txBody>
                    <a:bodyPr/>
                    <a:lstStyle/>
                    <a:p>
                      <a:pPr algn="ctr" fontAlgn="ctr"/>
                      <a:r>
                        <a:rPr lang="fr-FR" sz="1600" u="none" strike="noStrike" dirty="0">
                          <a:effectLst/>
                        </a:rPr>
                        <a:t>Thématique : « Un consommateur responsable entre terroir &amp; innovation » </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CE3CB"/>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2422282"/>
                  </a:ext>
                </a:extLst>
              </a:tr>
              <a:tr h="166983">
                <a:tc>
                  <a:txBody>
                    <a:bodyPr/>
                    <a:lstStyle/>
                    <a:p>
                      <a:pPr algn="ctr" fontAlgn="ctr"/>
                      <a:r>
                        <a:rPr lang="fr-FR" sz="1600" u="none" strike="noStrike">
                          <a:effectLst/>
                        </a:rPr>
                        <a:t>1</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Concours cuisine avec un chef</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l" fontAlgn="b"/>
                      <a:r>
                        <a:rPr lang="fr-FR" sz="1600" u="none" strike="noStrike">
                          <a:effectLst/>
                        </a:rPr>
                        <a:t>AGVV</a:t>
                      </a:r>
                      <a:endParaRPr lang="fr-FR" sz="1600" b="0" i="0" u="none" strike="noStrike">
                        <a:solidFill>
                          <a:srgbClr val="000000"/>
                        </a:solidFill>
                        <a:effectLst/>
                        <a:latin typeface="Calibri" panose="020F0502020204030204" pitchFamily="34" charset="0"/>
                      </a:endParaRPr>
                    </a:p>
                  </a:txBody>
                  <a:tcPr marL="3226" marR="3226" marT="3226" marB="0" anchor="b"/>
                </a:tc>
                <a:tc hMerge="1">
                  <a:txBody>
                    <a:bodyPr/>
                    <a:lstStyle/>
                    <a:p>
                      <a:pPr algn="l" fontAlgn="b"/>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r" fontAlgn="b"/>
                      <a:r>
                        <a:rPr lang="fr-FR" sz="1600" u="none" strike="noStrike" dirty="0">
                          <a:effectLst/>
                        </a:rPr>
                        <a:t>1800</a:t>
                      </a:r>
                      <a:endParaRPr lang="fr-FR" sz="1600" b="1" i="0" u="none" strike="noStrike" dirty="0">
                        <a:solidFill>
                          <a:srgbClr val="000000"/>
                        </a:solidFill>
                        <a:effectLst/>
                        <a:latin typeface="Calibri" panose="020F0502020204030204" pitchFamily="34" charset="0"/>
                      </a:endParaRPr>
                    </a:p>
                  </a:txBody>
                  <a:tcPr marL="3226" marR="3226" marT="3226" marB="0" anchor="b"/>
                </a:tc>
                <a:tc hMerge="1">
                  <a:txBody>
                    <a:bodyPr/>
                    <a:lstStyle/>
                    <a:p>
                      <a:pPr algn="r" fontAlgn="b"/>
                      <a:endParaRPr lang="fr-FR" sz="1600" b="1" i="0" u="none" strike="noStrike" dirty="0">
                        <a:solidFill>
                          <a:srgbClr val="000000"/>
                        </a:solidFill>
                        <a:effectLst/>
                        <a:latin typeface="Calibri" panose="020F0502020204030204" pitchFamily="34" charset="0"/>
                      </a:endParaRPr>
                    </a:p>
                  </a:txBody>
                  <a:tcPr marL="3226" marR="3226" marT="3226" marB="0" anchor="b"/>
                </a:tc>
                <a:tc>
                  <a:txBody>
                    <a:bodyPr/>
                    <a:lstStyle/>
                    <a:p>
                      <a:pPr algn="r" fontAlgn="ctr"/>
                      <a:r>
                        <a:rPr lang="fr-FR" sz="1600" u="none" strike="noStrike">
                          <a:effectLst/>
                        </a:rPr>
                        <a:t>675</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r" fontAlgn="b"/>
                      <a:r>
                        <a:rPr lang="fr-FR" sz="1600" u="none" strike="noStrike" dirty="0">
                          <a:effectLst/>
                        </a:rPr>
                        <a:t>900 (800 accordé)</a:t>
                      </a:r>
                      <a:endParaRPr lang="fr-FR" sz="1600" b="1" i="0" u="none" strike="noStrike" dirty="0">
                        <a:solidFill>
                          <a:srgbClr val="000000"/>
                        </a:solidFill>
                        <a:effectLst/>
                        <a:latin typeface="Calibri" panose="020F0502020204030204" pitchFamily="34" charset="0"/>
                      </a:endParaRPr>
                    </a:p>
                  </a:txBody>
                  <a:tcPr marL="3226" marR="3226" marT="3226" marB="0" anchor="b"/>
                </a:tc>
                <a:extLst>
                  <a:ext uri="{0D108BD9-81ED-4DB2-BD59-A6C34878D82A}">
                    <a16:rowId xmlns:a16="http://schemas.microsoft.com/office/drawing/2014/main" val="3822208325"/>
                  </a:ext>
                </a:extLst>
              </a:tr>
              <a:tr h="166983">
                <a:tc>
                  <a:txBody>
                    <a:bodyPr/>
                    <a:lstStyle/>
                    <a:p>
                      <a:pPr algn="ctr" fontAlgn="ctr"/>
                      <a:r>
                        <a:rPr lang="fr-FR" sz="1600" u="none" strike="noStrike">
                          <a:effectLst/>
                        </a:rPr>
                        <a:t>4</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a:effectLst/>
                        </a:rPr>
                        <a:t>Sortie Salon Agriculture</a:t>
                      </a:r>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l" fontAlgn="b"/>
                      <a:r>
                        <a:rPr lang="fr-FR" sz="1600" u="none" strike="noStrike">
                          <a:effectLst/>
                        </a:rPr>
                        <a:t>AGROLOGIQUE</a:t>
                      </a:r>
                      <a:endParaRPr lang="fr-FR" sz="1600" b="0" i="0" u="none" strike="noStrike">
                        <a:solidFill>
                          <a:srgbClr val="000000"/>
                        </a:solidFill>
                        <a:effectLst/>
                        <a:latin typeface="Calibri" panose="020F0502020204030204" pitchFamily="34" charset="0"/>
                      </a:endParaRPr>
                    </a:p>
                  </a:txBody>
                  <a:tcPr marL="3226" marR="3226" marT="3226" marB="0" anchor="b"/>
                </a:tc>
                <a:tc hMerge="1">
                  <a:txBody>
                    <a:bodyPr/>
                    <a:lstStyle/>
                    <a:p>
                      <a:pPr algn="l" fontAlgn="b"/>
                      <a:endParaRPr lang="fr-FR" sz="1600" b="0" i="0" u="none" strike="noStrike">
                        <a:solidFill>
                          <a:srgbClr val="000000"/>
                        </a:solidFill>
                        <a:effectLst/>
                        <a:latin typeface="Calibri" panose="020F0502020204030204" pitchFamily="34" charset="0"/>
                      </a:endParaRPr>
                    </a:p>
                  </a:txBody>
                  <a:tcPr marL="3226" marR="3226" marT="3226" marB="0" anchor="b"/>
                </a:tc>
                <a:tc gridSpan="2">
                  <a:txBody>
                    <a:bodyPr/>
                    <a:lstStyle/>
                    <a:p>
                      <a:pPr algn="r" fontAlgn="b"/>
                      <a:r>
                        <a:rPr lang="fr-FR" sz="1600" u="none" strike="noStrike">
                          <a:effectLst/>
                        </a:rPr>
                        <a:t>3385,91</a:t>
                      </a:r>
                      <a:endParaRPr lang="fr-FR" sz="1600" b="1" i="0" u="none" strike="noStrike">
                        <a:solidFill>
                          <a:srgbClr val="000000"/>
                        </a:solidFill>
                        <a:effectLst/>
                        <a:latin typeface="Calibri" panose="020F0502020204030204" pitchFamily="34" charset="0"/>
                      </a:endParaRPr>
                    </a:p>
                  </a:txBody>
                  <a:tcPr marL="3226" marR="3226" marT="3226" marB="0" anchor="b"/>
                </a:tc>
                <a:tc hMerge="1">
                  <a:txBody>
                    <a:bodyPr/>
                    <a:lstStyle/>
                    <a:p>
                      <a:pPr algn="r" fontAlgn="b"/>
                      <a:endParaRPr lang="fr-FR" sz="1600" b="1" i="0" u="none" strike="noStrike">
                        <a:solidFill>
                          <a:srgbClr val="000000"/>
                        </a:solidFill>
                        <a:effectLst/>
                        <a:latin typeface="Calibri" panose="020F0502020204030204" pitchFamily="34" charset="0"/>
                      </a:endParaRPr>
                    </a:p>
                  </a:txBody>
                  <a:tcPr marL="3226" marR="3226" marT="3226" marB="0" anchor="b"/>
                </a:tc>
                <a:tc>
                  <a:txBody>
                    <a:bodyPr/>
                    <a:lstStyle/>
                    <a:p>
                      <a:pPr algn="r" fontAlgn="b"/>
                      <a:r>
                        <a:rPr lang="fr-FR" sz="1600" u="none" strike="noStrike">
                          <a:effectLst/>
                        </a:rPr>
                        <a:t>720</a:t>
                      </a:r>
                      <a:endParaRPr lang="fr-FR" sz="1600" b="0" i="0" u="none" strike="noStrike">
                        <a:solidFill>
                          <a:srgbClr val="000000"/>
                        </a:solidFill>
                        <a:effectLst/>
                        <a:latin typeface="Calibri" panose="020F0502020204030204" pitchFamily="34" charset="0"/>
                      </a:endParaRPr>
                    </a:p>
                  </a:txBody>
                  <a:tcPr marL="3226" marR="3226" marT="3226" marB="0" anchor="b"/>
                </a:tc>
                <a:tc>
                  <a:txBody>
                    <a:bodyPr/>
                    <a:lstStyle/>
                    <a:p>
                      <a:pPr algn="r" fontAlgn="b"/>
                      <a:r>
                        <a:rPr lang="fr-FR" sz="1600" u="none" strike="noStrike" dirty="0">
                          <a:effectLst/>
                        </a:rPr>
                        <a:t>797</a:t>
                      </a:r>
                      <a:endParaRPr lang="fr-FR" sz="1600" b="1" i="0" u="none" strike="noStrike" dirty="0">
                        <a:solidFill>
                          <a:srgbClr val="000000"/>
                        </a:solidFill>
                        <a:effectLst/>
                        <a:latin typeface="Calibri" panose="020F0502020204030204" pitchFamily="34" charset="0"/>
                      </a:endParaRPr>
                    </a:p>
                  </a:txBody>
                  <a:tcPr marL="3226" marR="3226" marT="3226" marB="0" anchor="b"/>
                </a:tc>
                <a:extLst>
                  <a:ext uri="{0D108BD9-81ED-4DB2-BD59-A6C34878D82A}">
                    <a16:rowId xmlns:a16="http://schemas.microsoft.com/office/drawing/2014/main" val="4089264890"/>
                  </a:ext>
                </a:extLst>
              </a:tr>
              <a:tr h="198686">
                <a:tc gridSpan="8">
                  <a:txBody>
                    <a:bodyPr/>
                    <a:lstStyle/>
                    <a:p>
                      <a:pPr algn="ctr" fontAlgn="ctr"/>
                      <a:r>
                        <a:rPr lang="fr-FR" sz="1600" u="none" strike="noStrike" dirty="0">
                          <a:effectLst/>
                        </a:rPr>
                        <a:t>Thématiques : « Citoyens du monde, une planète à préserver et partager »</a:t>
                      </a:r>
                      <a:endParaRPr lang="fr-FR" sz="1600" b="1" i="0" u="none" strike="noStrike" dirty="0">
                        <a:solidFill>
                          <a:srgbClr val="000000"/>
                        </a:solidFill>
                        <a:effectLst/>
                        <a:latin typeface="Calibri" panose="020F0502020204030204" pitchFamily="34" charset="0"/>
                      </a:endParaRPr>
                    </a:p>
                  </a:txBody>
                  <a:tcPr marL="3226" marR="3226" marT="3226" marB="0" anchor="ctr">
                    <a:solidFill>
                      <a:srgbClr val="FCE3CB"/>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33289370"/>
                  </a:ext>
                </a:extLst>
              </a:tr>
              <a:tr h="166983">
                <a:tc>
                  <a:txBody>
                    <a:bodyPr/>
                    <a:lstStyle/>
                    <a:p>
                      <a:pPr algn="ctr" fontAlgn="ctr"/>
                      <a:r>
                        <a:rPr lang="fr-FR" sz="1600" u="none" strike="noStrike">
                          <a:effectLst/>
                        </a:rPr>
                        <a:t>2</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l" fontAlgn="b"/>
                      <a:r>
                        <a:rPr lang="fr-FR" sz="1600" u="none" strike="noStrike" dirty="0">
                          <a:effectLst/>
                        </a:rPr>
                        <a:t>Week end nature</a:t>
                      </a:r>
                      <a:endParaRPr lang="fr-FR" sz="1600" b="0" i="0" u="none" strike="noStrike" dirty="0">
                        <a:solidFill>
                          <a:srgbClr val="000000"/>
                        </a:solidFill>
                        <a:effectLst/>
                        <a:latin typeface="Calibri" panose="020F0502020204030204" pitchFamily="34" charset="0"/>
                      </a:endParaRPr>
                    </a:p>
                  </a:txBody>
                  <a:tcPr marL="3226" marR="3226" marT="3226" marB="0" anchor="b"/>
                </a:tc>
                <a:tc gridSpan="2">
                  <a:txBody>
                    <a:bodyPr/>
                    <a:lstStyle/>
                    <a:p>
                      <a:pPr algn="ctr" fontAlgn="ctr"/>
                      <a:r>
                        <a:rPr lang="fr-FR" sz="1600" u="none" strike="noStrike" dirty="0">
                          <a:effectLst/>
                        </a:rPr>
                        <a:t>Agrologique</a:t>
                      </a:r>
                      <a:endParaRPr lang="fr-FR" sz="1600" b="0"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ctr" fontAlgn="ctr"/>
                      <a:endParaRPr lang="fr-FR" sz="1600" b="0" i="0" u="none" strike="noStrike" dirty="0">
                        <a:solidFill>
                          <a:srgbClr val="000000"/>
                        </a:solidFill>
                        <a:effectLst/>
                        <a:latin typeface="Calibri" panose="020F0502020204030204" pitchFamily="34" charset="0"/>
                      </a:endParaRPr>
                    </a:p>
                  </a:txBody>
                  <a:tcPr marL="3226" marR="3226" marT="3226" marB="0" anchor="ctr"/>
                </a:tc>
                <a:tc gridSpan="2">
                  <a:txBody>
                    <a:bodyPr/>
                    <a:lstStyle/>
                    <a:p>
                      <a:pPr algn="r" fontAlgn="ctr"/>
                      <a:r>
                        <a:rPr lang="fr-FR" sz="1600" u="none" strike="noStrike" dirty="0">
                          <a:effectLst/>
                        </a:rPr>
                        <a:t>5221,8</a:t>
                      </a:r>
                      <a:endParaRPr lang="fr-FR" sz="1600" b="1" i="0" u="none" strike="noStrike" dirty="0">
                        <a:solidFill>
                          <a:srgbClr val="000000"/>
                        </a:solidFill>
                        <a:effectLst/>
                        <a:latin typeface="Calibri" panose="020F0502020204030204" pitchFamily="34" charset="0"/>
                      </a:endParaRPr>
                    </a:p>
                  </a:txBody>
                  <a:tcPr marL="3226" marR="3226" marT="3226" marB="0" anchor="ctr"/>
                </a:tc>
                <a:tc hMerge="1">
                  <a:txBody>
                    <a:bodyPr/>
                    <a:lstStyle/>
                    <a:p>
                      <a:pPr algn="r" fontAlgn="ctr"/>
                      <a:endParaRPr lang="fr-FR" sz="1600" b="1" i="0" u="none" strike="noStrike" dirty="0">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a:effectLst/>
                        </a:rPr>
                        <a:t>803</a:t>
                      </a:r>
                      <a:endParaRPr lang="fr-FR" sz="1600" b="0" i="0" u="none" strike="noStrike">
                        <a:solidFill>
                          <a:srgbClr val="000000"/>
                        </a:solidFill>
                        <a:effectLst/>
                        <a:latin typeface="Calibri" panose="020F0502020204030204" pitchFamily="34" charset="0"/>
                      </a:endParaRPr>
                    </a:p>
                  </a:txBody>
                  <a:tcPr marL="3226" marR="3226" marT="3226" marB="0" anchor="ctr"/>
                </a:tc>
                <a:tc>
                  <a:txBody>
                    <a:bodyPr/>
                    <a:lstStyle/>
                    <a:p>
                      <a:pPr algn="r" fontAlgn="ctr"/>
                      <a:r>
                        <a:rPr lang="fr-FR" sz="1600" u="none" strike="noStrike" dirty="0">
                          <a:effectLst/>
                        </a:rPr>
                        <a:t>889</a:t>
                      </a:r>
                      <a:endParaRPr lang="fr-FR" sz="1600" b="1" i="0" u="none" strike="noStrike" dirty="0">
                        <a:solidFill>
                          <a:srgbClr val="000000"/>
                        </a:solidFill>
                        <a:effectLst/>
                        <a:latin typeface="Calibri" panose="020F0502020204030204" pitchFamily="34" charset="0"/>
                      </a:endParaRPr>
                    </a:p>
                  </a:txBody>
                  <a:tcPr marL="3226" marR="3226" marT="3226" marB="0" anchor="ctr"/>
                </a:tc>
                <a:extLst>
                  <a:ext uri="{0D108BD9-81ED-4DB2-BD59-A6C34878D82A}">
                    <a16:rowId xmlns:a16="http://schemas.microsoft.com/office/drawing/2014/main" val="2633293931"/>
                  </a:ext>
                </a:extLst>
              </a:tr>
              <a:tr h="166983">
                <a:tc>
                  <a:txBody>
                    <a:bodyPr/>
                    <a:lstStyle/>
                    <a:p>
                      <a:pPr algn="l" fontAlgn="b"/>
                      <a:endParaRPr lang="fr-FR" sz="1600" b="0"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gridSpan="2">
                  <a:txBody>
                    <a:bodyPr/>
                    <a:lstStyle/>
                    <a:p>
                      <a:pPr algn="l" fontAlgn="b"/>
                      <a:endParaRPr lang="fr-FR" sz="1600" b="0"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hMerge="1">
                  <a:txBody>
                    <a:bodyPr/>
                    <a:lstStyle/>
                    <a:p>
                      <a:pPr algn="l" fontAlgn="b"/>
                      <a:endParaRPr lang="fr-FR" sz="1600" b="0"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gridSpan="2">
                  <a:txBody>
                    <a:bodyPr/>
                    <a:lstStyle/>
                    <a:p>
                      <a:pPr algn="r" fontAlgn="b"/>
                      <a:r>
                        <a:rPr lang="fr-FR" sz="1600" u="none" strike="noStrike" dirty="0">
                          <a:effectLst/>
                        </a:rPr>
                        <a:t>99977,71</a:t>
                      </a:r>
                      <a:endParaRPr lang="fr-FR" sz="1600" b="1"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hMerge="1">
                  <a:txBody>
                    <a:bodyPr/>
                    <a:lstStyle/>
                    <a:p>
                      <a:pPr algn="r" fontAlgn="b"/>
                      <a:endParaRPr lang="fr-FR" sz="1600" b="1"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a:txBody>
                    <a:bodyPr/>
                    <a:lstStyle/>
                    <a:p>
                      <a:pPr algn="r" fontAlgn="b"/>
                      <a:r>
                        <a:rPr lang="fr-FR" sz="1600" u="none" strike="noStrike" dirty="0">
                          <a:effectLst/>
                        </a:rPr>
                        <a:t>17886,50</a:t>
                      </a:r>
                      <a:endParaRPr lang="fr-FR" sz="1600" b="1" i="0" u="none" strike="noStrike" dirty="0">
                        <a:solidFill>
                          <a:srgbClr val="000000"/>
                        </a:solidFill>
                        <a:effectLst/>
                        <a:latin typeface="Calibri" panose="020F0502020204030204" pitchFamily="34" charset="0"/>
                      </a:endParaRPr>
                    </a:p>
                  </a:txBody>
                  <a:tcPr marL="3226" marR="3226" marT="3226" marB="0" anchor="b">
                    <a:solidFill>
                      <a:srgbClr val="FCE3CB"/>
                    </a:solidFill>
                  </a:tcPr>
                </a:tc>
                <a:tc>
                  <a:txBody>
                    <a:bodyPr/>
                    <a:lstStyle/>
                    <a:p>
                      <a:pPr algn="r" fontAlgn="b"/>
                      <a:r>
                        <a:rPr lang="fr-FR" sz="1600" u="none" strike="noStrike" dirty="0">
                          <a:effectLst/>
                        </a:rPr>
                        <a:t>27141 (26716 accordé)</a:t>
                      </a:r>
                      <a:endParaRPr lang="fr-FR" sz="1600" b="1" i="0" u="none" strike="noStrike" dirty="0">
                        <a:solidFill>
                          <a:srgbClr val="000000"/>
                        </a:solidFill>
                        <a:effectLst/>
                        <a:latin typeface="Calibri" panose="020F0502020204030204" pitchFamily="34" charset="0"/>
                      </a:endParaRPr>
                    </a:p>
                  </a:txBody>
                  <a:tcPr marL="3226" marR="3226" marT="3226" marB="0" anchor="b">
                    <a:solidFill>
                      <a:srgbClr val="FCE3CB"/>
                    </a:solidFill>
                  </a:tcPr>
                </a:tc>
                <a:extLst>
                  <a:ext uri="{0D108BD9-81ED-4DB2-BD59-A6C34878D82A}">
                    <a16:rowId xmlns:a16="http://schemas.microsoft.com/office/drawing/2014/main" val="3997035856"/>
                  </a:ext>
                </a:extLst>
              </a:tr>
            </a:tbl>
          </a:graphicData>
        </a:graphic>
      </p:graphicFrame>
      <p:sp>
        <p:nvSpPr>
          <p:cNvPr id="3" name="Rectangle 2">
            <a:extLst>
              <a:ext uri="{FF2B5EF4-FFF2-40B4-BE49-F238E27FC236}">
                <a16:creationId xmlns:a16="http://schemas.microsoft.com/office/drawing/2014/main" id="{95AAC37C-47A2-4022-8882-5388F0024C32}"/>
              </a:ext>
            </a:extLst>
          </p:cNvPr>
          <p:cNvSpPr/>
          <p:nvPr/>
        </p:nvSpPr>
        <p:spPr>
          <a:xfrm>
            <a:off x="2582637" y="236002"/>
            <a:ext cx="8771163" cy="707886"/>
          </a:xfrm>
          <a:prstGeom prst="rect">
            <a:avLst/>
          </a:prstGeom>
        </p:spPr>
        <p:txBody>
          <a:bodyPr wrap="square">
            <a:spAutoFit/>
          </a:bodyPr>
          <a:lstStyle/>
          <a:p>
            <a:pPr fontAlgn="ctr"/>
            <a:r>
              <a:rPr lang="fr-FR" sz="2000" dirty="0"/>
              <a:t>Actions soutenues pour l’année universitaire 2023-2024. Les dépenses de fonctionnement sont éligibles entre le 1</a:t>
            </a:r>
            <a:r>
              <a:rPr lang="fr-FR" sz="2000" baseline="30000" dirty="0"/>
              <a:t>er</a:t>
            </a:r>
            <a:r>
              <a:rPr lang="fr-FR" sz="2000" dirty="0"/>
              <a:t> juin 2023 et le 31 décembre 2024</a:t>
            </a:r>
            <a:r>
              <a:rPr lang="fr-FR" sz="800" dirty="0"/>
              <a:t>.</a:t>
            </a:r>
            <a:endParaRPr lang="fr-FR" sz="800" dirty="0">
              <a:solidFill>
                <a:srgbClr val="000000"/>
              </a:solidFill>
              <a:latin typeface="Calibri" panose="020F0502020204030204" pitchFamily="34" charset="0"/>
            </a:endParaRPr>
          </a:p>
        </p:txBody>
      </p:sp>
      <p:sp>
        <p:nvSpPr>
          <p:cNvPr id="8" name="Titre 1">
            <a:extLst>
              <a:ext uri="{FF2B5EF4-FFF2-40B4-BE49-F238E27FC236}">
                <a16:creationId xmlns:a16="http://schemas.microsoft.com/office/drawing/2014/main" id="{307A1029-9FFA-424C-901D-CC0B1CC3417B}"/>
              </a:ext>
            </a:extLst>
          </p:cNvPr>
          <p:cNvSpPr>
            <a:spLocks noGrp="1"/>
          </p:cNvSpPr>
          <p:nvPr>
            <p:ph type="title"/>
          </p:nvPr>
        </p:nvSpPr>
        <p:spPr>
          <a:xfrm>
            <a:off x="225880" y="263369"/>
            <a:ext cx="2247900" cy="569233"/>
          </a:xfrm>
        </p:spPr>
        <p:txBody>
          <a:bodyPr>
            <a:normAutofit fontScale="90000"/>
          </a:bodyPr>
          <a:lstStyle/>
          <a:p>
            <a:r>
              <a:rPr lang="fr-FR" sz="2000" dirty="0"/>
              <a:t>SIAE : Subvention 2023</a:t>
            </a:r>
          </a:p>
        </p:txBody>
      </p:sp>
    </p:spTree>
    <p:extLst>
      <p:ext uri="{BB962C8B-B14F-4D97-AF65-F5344CB8AC3E}">
        <p14:creationId xmlns:p14="http://schemas.microsoft.com/office/powerpoint/2010/main" val="42579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FD19C56-F36D-4DD5-8CC1-3A71B7562DAB}"/>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F890F627-2A16-4986-A494-559D18E8AFFE}"/>
              </a:ext>
            </a:extLst>
          </p:cNvPr>
          <p:cNvSpPr>
            <a:spLocks noGrp="1"/>
          </p:cNvSpPr>
          <p:nvPr>
            <p:ph type="ftr" sz="quarter" idx="11"/>
          </p:nvPr>
        </p:nvSpPr>
        <p:spPr/>
        <p:txBody>
          <a:bodyPr/>
          <a:lstStyle/>
          <a:p>
            <a:r>
              <a:rPr lang="fr-FR"/>
              <a:t>L'Institut Agro Dijon - Présentation</a:t>
            </a:r>
            <a:endParaRPr lang="fr-FR" dirty="0"/>
          </a:p>
        </p:txBody>
      </p:sp>
      <p:sp>
        <p:nvSpPr>
          <p:cNvPr id="6" name="Espace réservé du numéro de diapositive 5">
            <a:extLst>
              <a:ext uri="{FF2B5EF4-FFF2-40B4-BE49-F238E27FC236}">
                <a16:creationId xmlns:a16="http://schemas.microsoft.com/office/drawing/2014/main" id="{2D392249-AD43-48A4-9396-849437DD2D0D}"/>
              </a:ext>
            </a:extLst>
          </p:cNvPr>
          <p:cNvSpPr>
            <a:spLocks noGrp="1"/>
          </p:cNvSpPr>
          <p:nvPr>
            <p:ph type="sldNum" sz="quarter" idx="12"/>
          </p:nvPr>
        </p:nvSpPr>
        <p:spPr/>
        <p:txBody>
          <a:bodyPr/>
          <a:lstStyle/>
          <a:p>
            <a:fld id="{E43F4A00-CEAE-5648-85CC-DAB34D7CE8D6}" type="slidenum">
              <a:rPr lang="fr-FR" smtClean="0"/>
              <a:pPr/>
              <a:t>19</a:t>
            </a:fld>
            <a:endParaRPr lang="fr-FR"/>
          </a:p>
        </p:txBody>
      </p:sp>
      <p:graphicFrame>
        <p:nvGraphicFramePr>
          <p:cNvPr id="2" name="Tableau 1">
            <a:extLst>
              <a:ext uri="{FF2B5EF4-FFF2-40B4-BE49-F238E27FC236}">
                <a16:creationId xmlns:a16="http://schemas.microsoft.com/office/drawing/2014/main" id="{3CEE10EC-D5B2-49E3-97F2-9F23EB462986}"/>
              </a:ext>
            </a:extLst>
          </p:cNvPr>
          <p:cNvGraphicFramePr>
            <a:graphicFrameLocks noGrp="1"/>
          </p:cNvGraphicFramePr>
          <p:nvPr>
            <p:extLst>
              <p:ext uri="{D42A27DB-BD31-4B8C-83A1-F6EECF244321}">
                <p14:modId xmlns:p14="http://schemas.microsoft.com/office/powerpoint/2010/main" val="859170888"/>
              </p:ext>
            </p:extLst>
          </p:nvPr>
        </p:nvGraphicFramePr>
        <p:xfrm>
          <a:off x="674440" y="763096"/>
          <a:ext cx="10486139" cy="5958379"/>
        </p:xfrm>
        <a:graphic>
          <a:graphicData uri="http://schemas.openxmlformats.org/drawingml/2006/table">
            <a:tbl>
              <a:tblPr>
                <a:tableStyleId>{5C22544A-7EE6-4342-B048-85BDC9FD1C3A}</a:tableStyleId>
              </a:tblPr>
              <a:tblGrid>
                <a:gridCol w="654432">
                  <a:extLst>
                    <a:ext uri="{9D8B030D-6E8A-4147-A177-3AD203B41FA5}">
                      <a16:colId xmlns:a16="http://schemas.microsoft.com/office/drawing/2014/main" val="1255494842"/>
                    </a:ext>
                  </a:extLst>
                </a:gridCol>
                <a:gridCol w="4626686">
                  <a:extLst>
                    <a:ext uri="{9D8B030D-6E8A-4147-A177-3AD203B41FA5}">
                      <a16:colId xmlns:a16="http://schemas.microsoft.com/office/drawing/2014/main" val="1768939723"/>
                    </a:ext>
                  </a:extLst>
                </a:gridCol>
                <a:gridCol w="1567594">
                  <a:extLst>
                    <a:ext uri="{9D8B030D-6E8A-4147-A177-3AD203B41FA5}">
                      <a16:colId xmlns:a16="http://schemas.microsoft.com/office/drawing/2014/main" val="3199938713"/>
                    </a:ext>
                  </a:extLst>
                </a:gridCol>
                <a:gridCol w="1156671">
                  <a:extLst>
                    <a:ext uri="{9D8B030D-6E8A-4147-A177-3AD203B41FA5}">
                      <a16:colId xmlns:a16="http://schemas.microsoft.com/office/drawing/2014/main" val="777896003"/>
                    </a:ext>
                  </a:extLst>
                </a:gridCol>
                <a:gridCol w="1278427">
                  <a:extLst>
                    <a:ext uri="{9D8B030D-6E8A-4147-A177-3AD203B41FA5}">
                      <a16:colId xmlns:a16="http://schemas.microsoft.com/office/drawing/2014/main" val="2323697999"/>
                    </a:ext>
                  </a:extLst>
                </a:gridCol>
                <a:gridCol w="1202329">
                  <a:extLst>
                    <a:ext uri="{9D8B030D-6E8A-4147-A177-3AD203B41FA5}">
                      <a16:colId xmlns:a16="http://schemas.microsoft.com/office/drawing/2014/main" val="688741371"/>
                    </a:ext>
                  </a:extLst>
                </a:gridCol>
              </a:tblGrid>
              <a:tr h="761132">
                <a:tc>
                  <a:txBody>
                    <a:bodyPr/>
                    <a:lstStyle/>
                    <a:p>
                      <a:pPr algn="ct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tc>
                  <a:txBody>
                    <a:bodyPr/>
                    <a:lstStyle/>
                    <a:p>
                      <a:pPr algn="ctr" fontAlgn="ctr"/>
                      <a:r>
                        <a:rPr lang="fr-FR" sz="1600" u="none" strike="noStrike" dirty="0">
                          <a:effectLst/>
                        </a:rPr>
                        <a:t>Projet d'action</a:t>
                      </a:r>
                      <a:endParaRPr lang="fr-FR" sz="1600" b="1"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tc>
                  <a:txBody>
                    <a:bodyPr/>
                    <a:lstStyle/>
                    <a:p>
                      <a:pPr algn="ctr" fontAlgn="ctr"/>
                      <a:r>
                        <a:rPr lang="fr-FR" sz="1600" u="none" strike="noStrike" dirty="0">
                          <a:effectLst/>
                        </a:rPr>
                        <a:t>Association</a:t>
                      </a:r>
                      <a:endParaRPr lang="fr-FR" sz="1600" b="0"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tc>
                  <a:txBody>
                    <a:bodyPr/>
                    <a:lstStyle/>
                    <a:p>
                      <a:pPr algn="ctr" fontAlgn="ctr"/>
                      <a:r>
                        <a:rPr lang="fr-FR" sz="1600" u="none" strike="noStrike" dirty="0">
                          <a:effectLst/>
                        </a:rPr>
                        <a:t>Budget total de l'action</a:t>
                      </a:r>
                      <a:endParaRPr lang="fr-FR" sz="1600" b="1"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tc>
                  <a:txBody>
                    <a:bodyPr/>
                    <a:lstStyle/>
                    <a:p>
                      <a:pPr algn="ctr" fontAlgn="ctr"/>
                      <a:r>
                        <a:rPr lang="fr-FR" sz="1600" u="none" strike="noStrike" dirty="0">
                          <a:effectLst/>
                        </a:rPr>
                        <a:t>"Part" IAD </a:t>
                      </a:r>
                      <a:r>
                        <a:rPr lang="fr-FR" sz="1400" u="none" strike="noStrike" dirty="0">
                          <a:effectLst/>
                        </a:rPr>
                        <a:t>validée en CEVE janvier 2023</a:t>
                      </a:r>
                      <a:endParaRPr lang="fr-FR" sz="1400" b="1"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tc>
                  <a:txBody>
                    <a:bodyPr/>
                    <a:lstStyle/>
                    <a:p>
                      <a:pPr algn="ctr" fontAlgn="ctr"/>
                      <a:r>
                        <a:rPr lang="fr-FR" sz="1600" u="none" strike="noStrike" dirty="0">
                          <a:effectLst/>
                        </a:rPr>
                        <a:t>Demande de subvention CR BFC SIAE</a:t>
                      </a:r>
                      <a:endParaRPr lang="fr-FR" sz="1600" b="1" i="0" u="none" strike="noStrike" dirty="0">
                        <a:solidFill>
                          <a:srgbClr val="000000"/>
                        </a:solidFill>
                        <a:effectLst/>
                        <a:latin typeface="Calibri" panose="020F0502020204030204" pitchFamily="34" charset="0"/>
                      </a:endParaRPr>
                    </a:p>
                  </a:txBody>
                  <a:tcPr marL="7581" marR="7581" marT="7581" marB="0" anchor="ctr">
                    <a:solidFill>
                      <a:srgbClr val="F8AC00"/>
                    </a:solidFill>
                  </a:tcPr>
                </a:tc>
                <a:extLst>
                  <a:ext uri="{0D108BD9-81ED-4DB2-BD59-A6C34878D82A}">
                    <a16:rowId xmlns:a16="http://schemas.microsoft.com/office/drawing/2014/main" val="2323396918"/>
                  </a:ext>
                </a:extLst>
              </a:tr>
              <a:tr h="629626">
                <a:tc>
                  <a:txBody>
                    <a:bodyPr/>
                    <a:lstStyle/>
                    <a:p>
                      <a:pPr algn="ctr" fontAlgn="ctr"/>
                      <a:r>
                        <a:rPr lang="fr-FR" sz="1600" u="none" strike="noStrike">
                          <a:effectLst/>
                        </a:rPr>
                        <a:t>1</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dirty="0">
                          <a:effectLst/>
                        </a:rPr>
                        <a:t>Organisation d’une journée de découverte du département de la Côte d’Or pour les étudiants venus de l’étranger</a:t>
                      </a:r>
                      <a:endParaRPr lang="fr-FR" sz="1600" b="0" i="0" u="none" strike="noStrike" dirty="0">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dirty="0">
                          <a:effectLst/>
                        </a:rPr>
                        <a:t>BDE</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3000</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1062,5</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1500</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3528921916"/>
                  </a:ext>
                </a:extLst>
              </a:tr>
              <a:tr h="612608">
                <a:tc>
                  <a:txBody>
                    <a:bodyPr/>
                    <a:lstStyle/>
                    <a:p>
                      <a:pPr algn="ctr" fontAlgn="ctr"/>
                      <a:r>
                        <a:rPr lang="fr-FR" sz="1600" u="none" strike="noStrike">
                          <a:effectLst/>
                        </a:rPr>
                        <a:t>6</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dirty="0">
                          <a:effectLst/>
                        </a:rPr>
                        <a:t>Mettre en pratique les valeurs d’entraide, et de solidarité : Repas solidaire octobre rose et Chasse aux œufs au profit de l'asso petit prince</a:t>
                      </a:r>
                      <a:endParaRPr lang="fr-FR" sz="1600" b="0" i="0" u="none" strike="noStrike" dirty="0">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dirty="0">
                          <a:effectLst/>
                        </a:rPr>
                        <a:t>SOLIDAGRO</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710</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103,4</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150</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281439461"/>
                  </a:ext>
                </a:extLst>
              </a:tr>
              <a:tr h="408406">
                <a:tc>
                  <a:txBody>
                    <a:bodyPr/>
                    <a:lstStyle/>
                    <a:p>
                      <a:pPr algn="ctr" fontAlgn="ctr"/>
                      <a:r>
                        <a:rPr lang="fr-FR" sz="1600" u="none" strike="noStrike">
                          <a:effectLst/>
                        </a:rPr>
                        <a:t>10</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dirty="0">
                          <a:effectLst/>
                        </a:rPr>
                        <a:t>Mettre en pratique les valeurs d’entraide, et de solidarité : Barbecue solidaire</a:t>
                      </a:r>
                      <a:endParaRPr lang="fr-FR" sz="1600" b="0" i="0" u="none" strike="noStrike" dirty="0">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dirty="0">
                          <a:effectLst/>
                        </a:rPr>
                        <a:t>SOLIDAGRO</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500</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102,1</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125</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2644631517"/>
                  </a:ext>
                </a:extLst>
              </a:tr>
              <a:tr h="255254">
                <a:tc>
                  <a:txBody>
                    <a:bodyPr/>
                    <a:lstStyle/>
                    <a:p>
                      <a:pPr algn="ctr" fontAlgn="ctr"/>
                      <a:r>
                        <a:rPr lang="fr-FR" sz="1600" u="none" strike="noStrike">
                          <a:effectLst/>
                        </a:rPr>
                        <a:t>5</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Découverte des sports originaux</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dirty="0">
                          <a:effectLst/>
                        </a:rPr>
                        <a:t>AS</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800</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100</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200</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3311489698"/>
                  </a:ext>
                </a:extLst>
              </a:tr>
              <a:tr h="612608">
                <a:tc>
                  <a:txBody>
                    <a:bodyPr/>
                    <a:lstStyle/>
                    <a:p>
                      <a:pPr algn="ctr" fontAlgn="ctr"/>
                      <a:r>
                        <a:rPr lang="fr-FR" sz="1600" u="none" strike="noStrike">
                          <a:effectLst/>
                        </a:rPr>
                        <a:t>6</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Objet d'art pour représenter l’école dans les différentes compétitions inter-écoles ainsi que les événements organisés par les différentes associations de l’école.</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dirty="0">
                          <a:effectLst/>
                        </a:rPr>
                        <a:t>AS</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300</a:t>
                      </a:r>
                      <a:endParaRPr lang="fr-FR" sz="1600" b="1"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100</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200</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2781020402"/>
                  </a:ext>
                </a:extLst>
              </a:tr>
              <a:tr h="229729">
                <a:tc>
                  <a:txBody>
                    <a:bodyPr/>
                    <a:lstStyle/>
                    <a:p>
                      <a:pPr algn="ctr" fontAlgn="ctr"/>
                      <a:r>
                        <a:rPr lang="fr-FR" sz="1600" u="none" strike="noStrike">
                          <a:effectLst/>
                        </a:rPr>
                        <a:t>2</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Clup apiculture et journée rucher</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l" fontAlgn="b"/>
                      <a:r>
                        <a:rPr lang="fr-FR" sz="1600" u="none" strike="noStrike">
                          <a:effectLst/>
                        </a:rPr>
                        <a:t>AGROLOGIQUE</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dirty="0">
                          <a:effectLst/>
                        </a:rPr>
                        <a:t>300</a:t>
                      </a:r>
                      <a:endParaRPr lang="fr-FR" sz="1600" b="1" i="0" u="none" strike="noStrike" dirty="0">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dirty="0">
                          <a:effectLst/>
                        </a:rPr>
                        <a:t>161</a:t>
                      </a:r>
                      <a:endParaRPr lang="fr-FR" sz="1600" b="0" i="0" u="none" strike="noStrike" dirty="0">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a:effectLst/>
                        </a:rPr>
                        <a:t>150</a:t>
                      </a:r>
                      <a:endParaRPr lang="fr-FR" sz="1600" b="1" i="0" u="none" strike="noStrike">
                        <a:solidFill>
                          <a:srgbClr val="000000"/>
                        </a:solidFill>
                        <a:effectLst/>
                        <a:latin typeface="Calibri" panose="020F0502020204030204" pitchFamily="34" charset="0"/>
                      </a:endParaRPr>
                    </a:p>
                  </a:txBody>
                  <a:tcPr marL="7581" marR="7581" marT="7581" marB="0" anchor="b"/>
                </a:tc>
                <a:extLst>
                  <a:ext uri="{0D108BD9-81ED-4DB2-BD59-A6C34878D82A}">
                    <a16:rowId xmlns:a16="http://schemas.microsoft.com/office/drawing/2014/main" val="4011947232"/>
                  </a:ext>
                </a:extLst>
              </a:tr>
              <a:tr h="246745">
                <a:tc>
                  <a:txBody>
                    <a:bodyPr/>
                    <a:lstStyle/>
                    <a:p>
                      <a:pPr algn="ctr" fontAlgn="ctr"/>
                      <a:r>
                        <a:rPr lang="fr-FR" sz="1600" u="none" strike="noStrike">
                          <a:effectLst/>
                        </a:rPr>
                        <a:t>3</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Accord mets vins</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l" fontAlgn="b"/>
                      <a:r>
                        <a:rPr lang="fr-FR" sz="1600" u="none" strike="noStrike">
                          <a:effectLst/>
                        </a:rPr>
                        <a:t>AGVV</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dirty="0">
                          <a:effectLst/>
                        </a:rPr>
                        <a:t>695</a:t>
                      </a:r>
                      <a:endParaRPr lang="fr-FR" sz="1600" b="1" i="0" u="none" strike="noStrike" dirty="0">
                        <a:solidFill>
                          <a:srgbClr val="000000"/>
                        </a:solidFill>
                        <a:effectLst/>
                        <a:latin typeface="Calibri" panose="020F0502020204030204" pitchFamily="34" charset="0"/>
                      </a:endParaRPr>
                    </a:p>
                  </a:txBody>
                  <a:tcPr marL="7581" marR="7581" marT="7581" marB="0" anchor="b"/>
                </a:tc>
                <a:tc>
                  <a:txBody>
                    <a:bodyPr/>
                    <a:lstStyle/>
                    <a:p>
                      <a:pPr algn="r" fontAlgn="ctr"/>
                      <a:r>
                        <a:rPr lang="fr-FR" sz="1600" u="none" strike="noStrike" dirty="0">
                          <a:effectLst/>
                        </a:rPr>
                        <a:t>135</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b"/>
                      <a:r>
                        <a:rPr lang="fr-FR" sz="1600" u="none" strike="noStrike">
                          <a:effectLst/>
                        </a:rPr>
                        <a:t>230</a:t>
                      </a:r>
                      <a:endParaRPr lang="fr-FR" sz="1600" b="1" i="0" u="none" strike="noStrike">
                        <a:solidFill>
                          <a:srgbClr val="000000"/>
                        </a:solidFill>
                        <a:effectLst/>
                        <a:latin typeface="Calibri" panose="020F0502020204030204" pitchFamily="34" charset="0"/>
                      </a:endParaRPr>
                    </a:p>
                  </a:txBody>
                  <a:tcPr marL="7581" marR="7581" marT="7581" marB="0" anchor="b"/>
                </a:tc>
                <a:extLst>
                  <a:ext uri="{0D108BD9-81ED-4DB2-BD59-A6C34878D82A}">
                    <a16:rowId xmlns:a16="http://schemas.microsoft.com/office/drawing/2014/main" val="3942186090"/>
                  </a:ext>
                </a:extLst>
              </a:tr>
              <a:tr h="255254">
                <a:tc>
                  <a:txBody>
                    <a:bodyPr/>
                    <a:lstStyle/>
                    <a:p>
                      <a:pPr algn="ctr" fontAlgn="ctr"/>
                      <a:r>
                        <a:rPr lang="fr-FR" sz="1600" u="none" strike="noStrike">
                          <a:effectLst/>
                        </a:rPr>
                        <a:t>5</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Brassage bière</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l" fontAlgn="b"/>
                      <a:r>
                        <a:rPr lang="fr-FR" sz="1600" u="none" strike="noStrike">
                          <a:effectLst/>
                        </a:rPr>
                        <a:t>AGVV</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a:effectLst/>
                        </a:rPr>
                        <a:t>400</a:t>
                      </a:r>
                      <a:endParaRPr lang="fr-FR" sz="1600" b="1" i="0" u="none" strike="noStrike">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dirty="0">
                          <a:effectLst/>
                        </a:rPr>
                        <a:t>150</a:t>
                      </a:r>
                      <a:endParaRPr lang="fr-FR" sz="1600" b="0" i="0" u="none" strike="noStrike" dirty="0">
                        <a:solidFill>
                          <a:srgbClr val="000000"/>
                        </a:solidFill>
                        <a:effectLst/>
                        <a:latin typeface="Calibri" panose="020F0502020204030204" pitchFamily="34" charset="0"/>
                      </a:endParaRPr>
                    </a:p>
                  </a:txBody>
                  <a:tcPr marL="7581" marR="7581" marT="7581" marB="0" anchor="b"/>
                </a:tc>
                <a:tc>
                  <a:txBody>
                    <a:bodyPr/>
                    <a:lstStyle/>
                    <a:p>
                      <a:pPr algn="r" fontAlgn="b"/>
                      <a:r>
                        <a:rPr lang="fr-FR" sz="1600" u="none" strike="noStrike">
                          <a:effectLst/>
                        </a:rPr>
                        <a:t>150</a:t>
                      </a:r>
                      <a:endParaRPr lang="fr-FR" sz="1600" b="1" i="0" u="none" strike="noStrike">
                        <a:solidFill>
                          <a:srgbClr val="000000"/>
                        </a:solidFill>
                        <a:effectLst/>
                        <a:latin typeface="Calibri" panose="020F0502020204030204" pitchFamily="34" charset="0"/>
                      </a:endParaRPr>
                    </a:p>
                  </a:txBody>
                  <a:tcPr marL="7581" marR="7581" marT="7581" marB="0" anchor="b"/>
                </a:tc>
                <a:extLst>
                  <a:ext uri="{0D108BD9-81ED-4DB2-BD59-A6C34878D82A}">
                    <a16:rowId xmlns:a16="http://schemas.microsoft.com/office/drawing/2014/main" val="2623038810"/>
                  </a:ext>
                </a:extLst>
              </a:tr>
              <a:tr h="204202">
                <a:tc>
                  <a:txBody>
                    <a:bodyPr/>
                    <a:lstStyle/>
                    <a:p>
                      <a:pPr algn="ctr" fontAlgn="ctr"/>
                      <a:r>
                        <a:rPr lang="fr-FR" sz="1600" u="none" strike="noStrike">
                          <a:effectLst/>
                        </a:rPr>
                        <a:t>1</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Semaine du commerce équitable</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a:effectLst/>
                        </a:rPr>
                        <a:t>ISF</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225</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112,5</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112,5</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109609288"/>
                  </a:ext>
                </a:extLst>
              </a:tr>
              <a:tr h="204202">
                <a:tc>
                  <a:txBody>
                    <a:bodyPr/>
                    <a:lstStyle/>
                    <a:p>
                      <a:pPr algn="ctr" fontAlgn="ctr"/>
                      <a:r>
                        <a:rPr lang="fr-FR" sz="1600" u="none" strike="noStrike">
                          <a:effectLst/>
                        </a:rPr>
                        <a:t>3</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Atelier Low-tech</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a:effectLst/>
                        </a:rPr>
                        <a:t>ISF</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225</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112,5</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112,5</a:t>
                      </a:r>
                      <a:endParaRPr lang="fr-FR" sz="1600" b="1" i="0" u="none" strike="noStrike">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2188911471"/>
                  </a:ext>
                </a:extLst>
              </a:tr>
              <a:tr h="204202">
                <a:tc>
                  <a:txBody>
                    <a:bodyPr/>
                    <a:lstStyle/>
                    <a:p>
                      <a:pPr algn="ctr" fontAlgn="ctr"/>
                      <a:r>
                        <a:rPr lang="fr-FR" sz="1600" u="none" strike="noStrike">
                          <a:effectLst/>
                        </a:rPr>
                        <a:t>4</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l" fontAlgn="b"/>
                      <a:r>
                        <a:rPr lang="fr-FR" sz="1600" u="none" strike="noStrike">
                          <a:effectLst/>
                        </a:rPr>
                        <a:t>Cycle de conférences</a:t>
                      </a:r>
                      <a:endParaRPr lang="fr-FR" sz="1600" b="0" i="0" u="none" strike="noStrike">
                        <a:solidFill>
                          <a:srgbClr val="000000"/>
                        </a:solidFill>
                        <a:effectLst/>
                        <a:latin typeface="Calibri" panose="020F0502020204030204" pitchFamily="34" charset="0"/>
                      </a:endParaRPr>
                    </a:p>
                  </a:txBody>
                  <a:tcPr marL="7581" marR="7581" marT="7581" marB="0" anchor="b"/>
                </a:tc>
                <a:tc>
                  <a:txBody>
                    <a:bodyPr/>
                    <a:lstStyle/>
                    <a:p>
                      <a:pPr algn="ctr" fontAlgn="ctr"/>
                      <a:r>
                        <a:rPr lang="fr-FR" sz="1600" u="none" strike="noStrike">
                          <a:effectLst/>
                        </a:rPr>
                        <a:t>Agrologique</a:t>
                      </a:r>
                      <a:endParaRPr lang="fr-FR" sz="1600" b="0"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a:effectLst/>
                        </a:rPr>
                        <a:t>830,52</a:t>
                      </a:r>
                      <a:endParaRPr lang="fr-FR" sz="1600" b="1" i="0" u="none" strike="noStrike">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169</a:t>
                      </a:r>
                      <a:endParaRPr lang="fr-FR" sz="1600" b="0" i="0" u="none" strike="noStrike" dirty="0">
                        <a:solidFill>
                          <a:srgbClr val="000000"/>
                        </a:solidFill>
                        <a:effectLst/>
                        <a:latin typeface="Calibri" panose="020F0502020204030204" pitchFamily="34" charset="0"/>
                      </a:endParaRPr>
                    </a:p>
                  </a:txBody>
                  <a:tcPr marL="7581" marR="7581" marT="7581" marB="0" anchor="ctr"/>
                </a:tc>
                <a:tc>
                  <a:txBody>
                    <a:bodyPr/>
                    <a:lstStyle/>
                    <a:p>
                      <a:pPr algn="r" fontAlgn="ctr"/>
                      <a:r>
                        <a:rPr lang="fr-FR" sz="1600" u="none" strike="noStrike" dirty="0">
                          <a:effectLst/>
                        </a:rPr>
                        <a:t>185</a:t>
                      </a:r>
                      <a:endParaRPr lang="fr-FR" sz="1600" b="1" i="0" u="none" strike="noStrike" dirty="0">
                        <a:solidFill>
                          <a:srgbClr val="000000"/>
                        </a:solidFill>
                        <a:effectLst/>
                        <a:latin typeface="Calibri" panose="020F0502020204030204" pitchFamily="34" charset="0"/>
                      </a:endParaRPr>
                    </a:p>
                  </a:txBody>
                  <a:tcPr marL="7581" marR="7581" marT="7581" marB="0" anchor="ctr"/>
                </a:tc>
                <a:extLst>
                  <a:ext uri="{0D108BD9-81ED-4DB2-BD59-A6C34878D82A}">
                    <a16:rowId xmlns:a16="http://schemas.microsoft.com/office/drawing/2014/main" val="1135559218"/>
                  </a:ext>
                </a:extLst>
              </a:tr>
              <a:tr h="204202">
                <a:tc>
                  <a:txBody>
                    <a:bodyPr/>
                    <a:lstStyle/>
                    <a:p>
                      <a:pPr algn="l" fontAlgn="b"/>
                      <a:endParaRPr lang="fr-FR" sz="1600" b="0" i="0" u="none" strike="noStrike">
                        <a:solidFill>
                          <a:srgbClr val="000000"/>
                        </a:solidFill>
                        <a:effectLst/>
                        <a:latin typeface="Calibri" panose="020F0502020204030204" pitchFamily="34" charset="0"/>
                      </a:endParaRPr>
                    </a:p>
                  </a:txBody>
                  <a:tcPr marL="7581" marR="7581" marT="7581" marB="0" anchor="b">
                    <a:solidFill>
                      <a:srgbClr val="F8AC00"/>
                    </a:solidFill>
                  </a:tcPr>
                </a:tc>
                <a:tc>
                  <a:txBody>
                    <a:bodyPr/>
                    <a:lstStyle/>
                    <a:p>
                      <a:pPr algn="l" fontAlgn="b"/>
                      <a:endParaRPr lang="fr-FR" sz="1600" b="0" i="0" u="none" strike="noStrike">
                        <a:solidFill>
                          <a:srgbClr val="000000"/>
                        </a:solidFill>
                        <a:effectLst/>
                        <a:latin typeface="Calibri" panose="020F0502020204030204" pitchFamily="34" charset="0"/>
                      </a:endParaRPr>
                    </a:p>
                  </a:txBody>
                  <a:tcPr marL="7581" marR="7581" marT="7581" marB="0" anchor="b">
                    <a:solidFill>
                      <a:srgbClr val="F8AC00"/>
                    </a:solidFill>
                  </a:tcPr>
                </a:tc>
                <a:tc>
                  <a:txBody>
                    <a:bodyPr/>
                    <a:lstStyle/>
                    <a:p>
                      <a:pPr algn="l" fontAlgn="b"/>
                      <a:endParaRPr lang="fr-FR" sz="1600" b="0" i="0" u="none" strike="noStrike">
                        <a:solidFill>
                          <a:srgbClr val="000000"/>
                        </a:solidFill>
                        <a:effectLst/>
                        <a:latin typeface="Calibri" panose="020F0502020204030204" pitchFamily="34" charset="0"/>
                      </a:endParaRPr>
                    </a:p>
                  </a:txBody>
                  <a:tcPr marL="7581" marR="7581" marT="7581" marB="0" anchor="b">
                    <a:solidFill>
                      <a:srgbClr val="F8AC00"/>
                    </a:solidFill>
                  </a:tcPr>
                </a:tc>
                <a:tc>
                  <a:txBody>
                    <a:bodyPr/>
                    <a:lstStyle/>
                    <a:p>
                      <a:pPr algn="r" fontAlgn="b"/>
                      <a:r>
                        <a:rPr lang="fr-FR" sz="1600" u="none" strike="noStrike">
                          <a:effectLst/>
                        </a:rPr>
                        <a:t>7985,52</a:t>
                      </a:r>
                      <a:endParaRPr lang="fr-FR" sz="1600" b="1" i="0" u="none" strike="noStrike">
                        <a:solidFill>
                          <a:srgbClr val="000000"/>
                        </a:solidFill>
                        <a:effectLst/>
                        <a:latin typeface="Calibri" panose="020F0502020204030204" pitchFamily="34" charset="0"/>
                      </a:endParaRPr>
                    </a:p>
                  </a:txBody>
                  <a:tcPr marL="7581" marR="7581" marT="7581" marB="0" anchor="b">
                    <a:solidFill>
                      <a:srgbClr val="F8AC00"/>
                    </a:solidFill>
                  </a:tcPr>
                </a:tc>
                <a:tc>
                  <a:txBody>
                    <a:bodyPr/>
                    <a:lstStyle/>
                    <a:p>
                      <a:pPr algn="r" fontAlgn="b"/>
                      <a:r>
                        <a:rPr lang="fr-FR" sz="1600" u="none" strike="noStrike">
                          <a:effectLst/>
                        </a:rPr>
                        <a:t>2308,00</a:t>
                      </a:r>
                      <a:endParaRPr lang="fr-FR" sz="1600" b="1" i="0" u="none" strike="noStrike">
                        <a:solidFill>
                          <a:srgbClr val="000000"/>
                        </a:solidFill>
                        <a:effectLst/>
                        <a:latin typeface="Calibri" panose="020F0502020204030204" pitchFamily="34" charset="0"/>
                      </a:endParaRPr>
                    </a:p>
                  </a:txBody>
                  <a:tcPr marL="7581" marR="7581" marT="7581" marB="0" anchor="b">
                    <a:solidFill>
                      <a:srgbClr val="F8AC00"/>
                    </a:solidFill>
                  </a:tcPr>
                </a:tc>
                <a:tc>
                  <a:txBody>
                    <a:bodyPr/>
                    <a:lstStyle/>
                    <a:p>
                      <a:pPr algn="r" fontAlgn="b"/>
                      <a:r>
                        <a:rPr lang="fr-FR" sz="1600" u="none" strike="noStrike" dirty="0">
                          <a:effectLst/>
                        </a:rPr>
                        <a:t>3115,00</a:t>
                      </a:r>
                      <a:endParaRPr lang="fr-FR" sz="1600" b="1" i="0" u="none" strike="noStrike" dirty="0">
                        <a:solidFill>
                          <a:srgbClr val="000000"/>
                        </a:solidFill>
                        <a:effectLst/>
                        <a:latin typeface="Calibri" panose="020F0502020204030204" pitchFamily="34" charset="0"/>
                      </a:endParaRPr>
                    </a:p>
                  </a:txBody>
                  <a:tcPr marL="7581" marR="7581" marT="7581" marB="0" anchor="b">
                    <a:solidFill>
                      <a:srgbClr val="F8AC00"/>
                    </a:solidFill>
                  </a:tcPr>
                </a:tc>
                <a:extLst>
                  <a:ext uri="{0D108BD9-81ED-4DB2-BD59-A6C34878D82A}">
                    <a16:rowId xmlns:a16="http://schemas.microsoft.com/office/drawing/2014/main" val="4066392598"/>
                  </a:ext>
                </a:extLst>
              </a:tr>
            </a:tbl>
          </a:graphicData>
        </a:graphic>
      </p:graphicFrame>
      <p:sp>
        <p:nvSpPr>
          <p:cNvPr id="3" name="Rectangle 2">
            <a:extLst>
              <a:ext uri="{FF2B5EF4-FFF2-40B4-BE49-F238E27FC236}">
                <a16:creationId xmlns:a16="http://schemas.microsoft.com/office/drawing/2014/main" id="{88D22732-F6EA-470D-8A1A-07FA48090857}"/>
              </a:ext>
            </a:extLst>
          </p:cNvPr>
          <p:cNvSpPr/>
          <p:nvPr/>
        </p:nvSpPr>
        <p:spPr>
          <a:xfrm>
            <a:off x="674440" y="342664"/>
            <a:ext cx="4262705" cy="369332"/>
          </a:xfrm>
          <a:prstGeom prst="rect">
            <a:avLst/>
          </a:prstGeom>
        </p:spPr>
        <p:txBody>
          <a:bodyPr wrap="none">
            <a:spAutoFit/>
          </a:bodyPr>
          <a:lstStyle/>
          <a:p>
            <a:r>
              <a:rPr lang="fr-FR" dirty="0"/>
              <a:t>Actions non validées par la Région BFC</a:t>
            </a:r>
          </a:p>
        </p:txBody>
      </p:sp>
    </p:spTree>
    <p:extLst>
      <p:ext uri="{BB962C8B-B14F-4D97-AF65-F5344CB8AC3E}">
        <p14:creationId xmlns:p14="http://schemas.microsoft.com/office/powerpoint/2010/main" val="1581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types de financements de la part de l’école :</a:t>
            </a:r>
          </a:p>
        </p:txBody>
      </p:sp>
      <p:sp>
        <p:nvSpPr>
          <p:cNvPr id="3" name="Espace réservé du contenu 2"/>
          <p:cNvSpPr>
            <a:spLocks noGrp="1"/>
          </p:cNvSpPr>
          <p:nvPr>
            <p:ph idx="1"/>
          </p:nvPr>
        </p:nvSpPr>
        <p:spPr>
          <a:xfrm>
            <a:off x="838200" y="1592036"/>
            <a:ext cx="10515600" cy="4584927"/>
          </a:xfrm>
        </p:spPr>
        <p:txBody>
          <a:bodyPr>
            <a:normAutofit/>
          </a:bodyPr>
          <a:lstStyle/>
          <a:p>
            <a:endParaRPr lang="fr-FR" dirty="0">
              <a:latin typeface="arial" panose="020B0604020202020204" pitchFamily="34" charset="0"/>
            </a:endParaRPr>
          </a:p>
          <a:p>
            <a:pPr>
              <a:lnSpc>
                <a:spcPct val="120000"/>
              </a:lnSpc>
            </a:pPr>
            <a:r>
              <a:rPr lang="fr-FR" dirty="0"/>
              <a:t>Subvention annuelle aux associations </a:t>
            </a:r>
            <a:r>
              <a:rPr lang="fr-FR" dirty="0">
                <a:latin typeface="arial" panose="020B0604020202020204" pitchFamily="34" charset="0"/>
              </a:rPr>
              <a:t>(fonds associatif)</a:t>
            </a:r>
            <a:endParaRPr lang="fr-FR" dirty="0"/>
          </a:p>
          <a:p>
            <a:pPr marL="0" indent="0">
              <a:lnSpc>
                <a:spcPct val="120000"/>
              </a:lnSpc>
              <a:buNone/>
            </a:pPr>
            <a:r>
              <a:rPr lang="fr-FR" dirty="0"/>
              <a:t>Financement propre de l’établissement consacré aux associations étudiantes. Fonctionnement courant de l’association.</a:t>
            </a:r>
          </a:p>
          <a:p>
            <a:pPr>
              <a:lnSpc>
                <a:spcPct val="120000"/>
              </a:lnSpc>
            </a:pPr>
            <a:r>
              <a:rPr lang="fr-FR" dirty="0"/>
              <a:t>Part de l’école dans la demande de subvention Soutien aux Initiatives des Associations Etudiantes (SIAE) du Conseil Régional de Bourgogne Franche Comté. Financée par la CVEC. Financement d’actions.</a:t>
            </a:r>
          </a:p>
          <a:p>
            <a:pPr>
              <a:lnSpc>
                <a:spcPct val="120000"/>
              </a:lnSpc>
            </a:pPr>
            <a:endParaRPr lang="fr-FR" dirty="0">
              <a:latin typeface="arial" panose="020B0604020202020204" pitchFamily="34" charset="0"/>
            </a:endParaRPr>
          </a:p>
          <a:p>
            <a:endParaRPr lang="fr-FR" dirty="0"/>
          </a:p>
        </p:txBody>
      </p:sp>
      <p:sp>
        <p:nvSpPr>
          <p:cNvPr id="4" name="Espace réservé de la date 3"/>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p:cNvSpPr>
            <a:spLocks noGrp="1"/>
          </p:cNvSpPr>
          <p:nvPr>
            <p:ph type="ftr" sz="quarter" idx="11"/>
          </p:nvPr>
        </p:nvSpPr>
        <p:spPr/>
        <p:txBody>
          <a:bodyPr/>
          <a:lstStyle/>
          <a:p>
            <a:r>
              <a:rPr lang="fr-FR" dirty="0"/>
              <a:t>L'Institut Agro Dijon</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2</a:t>
            </a:fld>
            <a:endParaRPr lang="fr-FR"/>
          </a:p>
        </p:txBody>
      </p:sp>
    </p:spTree>
    <p:extLst>
      <p:ext uri="{BB962C8B-B14F-4D97-AF65-F5344CB8AC3E}">
        <p14:creationId xmlns:p14="http://schemas.microsoft.com/office/powerpoint/2010/main" val="2854780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p:txBody>
          <a:bodyPr/>
          <a:lstStyle/>
          <a:p>
            <a:r>
              <a:rPr lang="fr-FR" dirty="0"/>
              <a:t>SIAE : rédaction 2023</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20</a:t>
            </a:fld>
            <a:endParaRPr lang="fr-FR"/>
          </a:p>
        </p:txBody>
      </p:sp>
      <p:sp>
        <p:nvSpPr>
          <p:cNvPr id="7" name="Rectangle 6">
            <a:extLst>
              <a:ext uri="{FF2B5EF4-FFF2-40B4-BE49-F238E27FC236}">
                <a16:creationId xmlns:a16="http://schemas.microsoft.com/office/drawing/2014/main" id="{921D05F0-3C76-4C8D-A52B-529D4F998288}"/>
              </a:ext>
            </a:extLst>
          </p:cNvPr>
          <p:cNvSpPr/>
          <p:nvPr/>
        </p:nvSpPr>
        <p:spPr>
          <a:xfrm>
            <a:off x="2804153" y="1658343"/>
            <a:ext cx="4572000" cy="3479414"/>
          </a:xfrm>
          <a:prstGeom prst="rect">
            <a:avLst/>
          </a:prstGeom>
        </p:spPr>
        <p:txBody>
          <a:bodyPr>
            <a:spAutoFit/>
          </a:bodyPr>
          <a:lstStyle/>
          <a:p>
            <a:pPr algn="just">
              <a:lnSpc>
                <a:spcPct val="150000"/>
              </a:lnSpc>
              <a:spcAft>
                <a:spcPts val="1000"/>
              </a:spcAft>
            </a:pPr>
            <a:r>
              <a:rPr lang="fr-FR" b="1" u="sng" dirty="0">
                <a:latin typeface="Arial" panose="020B0604020202020204" pitchFamily="34" charset="0"/>
                <a:ea typeface="Calibri" panose="020F0502020204030204" pitchFamily="34" charset="0"/>
                <a:cs typeface="Times New Roman" panose="02020603050405020304" pitchFamily="18" charset="0"/>
              </a:rPr>
              <a:t>Action n° :</a:t>
            </a:r>
            <a:r>
              <a:rPr lang="fr-FR" dirty="0">
                <a:latin typeface="Arial" panose="020B0604020202020204" pitchFamily="34" charset="0"/>
                <a:ea typeface="Calibri" panose="020F0502020204030204" pitchFamily="34" charset="0"/>
                <a:cs typeface="Times New Roman" panose="02020603050405020304" pitchFamily="18" charset="0"/>
              </a:rPr>
              <a:t>  Titre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Le cadre </a:t>
            </a:r>
            <a:r>
              <a:rPr lang="fr-FR" dirty="0">
                <a:latin typeface="Arial" panose="020B060402020202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Les objectifs</a:t>
            </a:r>
            <a:r>
              <a:rPr lang="fr-FR" dirty="0">
                <a:latin typeface="Arial" panose="020B060402020202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Le projet</a:t>
            </a:r>
            <a:r>
              <a:rPr lang="fr-FR" dirty="0">
                <a:latin typeface="Arial" panose="020B0604020202020204" pitchFamily="34" charset="0"/>
                <a:ea typeface="Calibri" panose="020F0502020204030204" pitchFamily="34" charset="0"/>
                <a:cs typeface="Times New Roman" panose="02020603050405020304" pitchFamily="18" charset="0"/>
              </a:rPr>
              <a:t>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L’association bénéficiaire</a:t>
            </a:r>
            <a:r>
              <a:rPr lang="fr-FR" dirty="0">
                <a:latin typeface="Arial" panose="020B0604020202020204" pitchFamily="34" charset="0"/>
                <a:ea typeface="Calibri" panose="020F0502020204030204" pitchFamily="34" charset="0"/>
                <a:cs typeface="Times New Roman" panose="02020603050405020304" pitchFamily="18" charset="0"/>
              </a:rPr>
              <a:t>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Les responsables</a:t>
            </a:r>
            <a:r>
              <a:rPr lang="fr-FR" dirty="0">
                <a:latin typeface="Arial" panose="020B0604020202020204" pitchFamily="34" charset="0"/>
                <a:ea typeface="Calibri" panose="020F0502020204030204" pitchFamily="34" charset="0"/>
                <a:cs typeface="Times New Roman" panose="02020603050405020304" pitchFamily="18" charset="0"/>
              </a:rPr>
              <a:t>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fr-FR" u="sng" dirty="0">
                <a:latin typeface="Arial" panose="020B0604020202020204" pitchFamily="34" charset="0"/>
                <a:ea typeface="Calibri" panose="020F0502020204030204" pitchFamily="34" charset="0"/>
                <a:cs typeface="Times New Roman" panose="02020603050405020304" pitchFamily="18" charset="0"/>
              </a:rPr>
              <a:t>Le budget</a:t>
            </a:r>
            <a:r>
              <a:rPr lang="fr-FR" dirty="0">
                <a:latin typeface="Arial" panose="020B0604020202020204" pitchFamily="34" charset="0"/>
                <a:ea typeface="Calibri" panose="020F0502020204030204" pitchFamily="34"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17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756557" y="136525"/>
            <a:ext cx="10515600" cy="786039"/>
          </a:xfrm>
        </p:spPr>
        <p:txBody>
          <a:bodyPr/>
          <a:lstStyle/>
          <a:p>
            <a:r>
              <a:rPr lang="fr-FR" dirty="0"/>
              <a:t>SIAE : rédaction 2023</a:t>
            </a:r>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21</a:t>
            </a:fld>
            <a:endParaRPr lang="fr-FR"/>
          </a:p>
        </p:txBody>
      </p:sp>
      <p:graphicFrame>
        <p:nvGraphicFramePr>
          <p:cNvPr id="8" name="Tableau 7">
            <a:extLst>
              <a:ext uri="{FF2B5EF4-FFF2-40B4-BE49-F238E27FC236}">
                <a16:creationId xmlns:a16="http://schemas.microsoft.com/office/drawing/2014/main" id="{4CF87FAE-59AF-4B8D-B48B-2CCF56E4FD31}"/>
              </a:ext>
            </a:extLst>
          </p:cNvPr>
          <p:cNvGraphicFramePr>
            <a:graphicFrameLocks noGrp="1"/>
          </p:cNvGraphicFramePr>
          <p:nvPr>
            <p:extLst>
              <p:ext uri="{D42A27DB-BD31-4B8C-83A1-F6EECF244321}">
                <p14:modId xmlns:p14="http://schemas.microsoft.com/office/powerpoint/2010/main" val="3615841110"/>
              </p:ext>
            </p:extLst>
          </p:nvPr>
        </p:nvGraphicFramePr>
        <p:xfrm>
          <a:off x="756557" y="1094014"/>
          <a:ext cx="10689771" cy="4855947"/>
        </p:xfrm>
        <a:graphic>
          <a:graphicData uri="http://schemas.openxmlformats.org/drawingml/2006/table">
            <a:tbl>
              <a:tblPr firstRow="1" firstCol="1" bandRow="1">
                <a:tableStyleId>{5C22544A-7EE6-4342-B048-85BDC9FD1C3A}</a:tableStyleId>
              </a:tblPr>
              <a:tblGrid>
                <a:gridCol w="3815946">
                  <a:extLst>
                    <a:ext uri="{9D8B030D-6E8A-4147-A177-3AD203B41FA5}">
                      <a16:colId xmlns:a16="http://schemas.microsoft.com/office/drawing/2014/main" val="4192111123"/>
                    </a:ext>
                  </a:extLst>
                </a:gridCol>
                <a:gridCol w="1591821">
                  <a:extLst>
                    <a:ext uri="{9D8B030D-6E8A-4147-A177-3AD203B41FA5}">
                      <a16:colId xmlns:a16="http://schemas.microsoft.com/office/drawing/2014/main" val="76213437"/>
                    </a:ext>
                  </a:extLst>
                </a:gridCol>
                <a:gridCol w="3466606">
                  <a:extLst>
                    <a:ext uri="{9D8B030D-6E8A-4147-A177-3AD203B41FA5}">
                      <a16:colId xmlns:a16="http://schemas.microsoft.com/office/drawing/2014/main" val="2205223624"/>
                    </a:ext>
                  </a:extLst>
                </a:gridCol>
                <a:gridCol w="1815398">
                  <a:extLst>
                    <a:ext uri="{9D8B030D-6E8A-4147-A177-3AD203B41FA5}">
                      <a16:colId xmlns:a16="http://schemas.microsoft.com/office/drawing/2014/main" val="1181012451"/>
                    </a:ext>
                  </a:extLst>
                </a:gridCol>
              </a:tblGrid>
              <a:tr h="676865">
                <a:tc gridSpan="2">
                  <a:txBody>
                    <a:bodyPr/>
                    <a:lstStyle/>
                    <a:p>
                      <a:pPr algn="just">
                        <a:lnSpc>
                          <a:spcPct val="150000"/>
                        </a:lnSpc>
                        <a:spcAft>
                          <a:spcPts val="1000"/>
                        </a:spcAft>
                      </a:pPr>
                      <a:r>
                        <a:rPr lang="fr-FR" sz="1600" u="sng" dirty="0">
                          <a:effectLst/>
                        </a:rPr>
                        <a:t>DEPENSES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just">
                        <a:lnSpc>
                          <a:spcPct val="150000"/>
                        </a:lnSpc>
                        <a:spcAft>
                          <a:spcPts val="1000"/>
                        </a:spcAft>
                      </a:pPr>
                      <a:r>
                        <a:rPr lang="fr-FR" sz="1600" u="sng">
                          <a:effectLst/>
                        </a:rPr>
                        <a:t>RESSOURCES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331104814"/>
                  </a:ext>
                </a:extLst>
              </a:tr>
              <a:tr h="1024917">
                <a:tc>
                  <a:txBody>
                    <a:bodyPr/>
                    <a:lstStyle/>
                    <a:p>
                      <a:pPr algn="just">
                        <a:lnSpc>
                          <a:spcPct val="150000"/>
                        </a:lnSpc>
                        <a:spcAft>
                          <a:spcPts val="1000"/>
                        </a:spcAft>
                      </a:pPr>
                      <a:r>
                        <a:rPr lang="fr-FR" sz="1600" u="sng" dirty="0">
                          <a:solidFill>
                            <a:schemeClr val="tx1"/>
                          </a:solidFill>
                          <a:effectLst/>
                        </a:rPr>
                        <a:t>Nature de la dépense</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r>
                        <a:rPr lang="fr-FR" sz="1600" u="sng" dirty="0">
                          <a:effectLst/>
                        </a:rPr>
                        <a:t>Coût</a:t>
                      </a:r>
                      <a:endParaRPr lang="fr-FR" sz="1600" dirty="0">
                        <a:effectLst/>
                      </a:endParaRPr>
                    </a:p>
                    <a:p>
                      <a:pPr algn="just">
                        <a:lnSpc>
                          <a:spcPct val="150000"/>
                        </a:lnSpc>
                        <a:spcAft>
                          <a:spcPts val="1000"/>
                        </a:spcAft>
                      </a:pPr>
                      <a:r>
                        <a:rPr lang="fr-FR" sz="1600" u="sng" dirty="0">
                          <a:effectLst/>
                        </a:rPr>
                        <a:t>en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r>
                        <a:rPr lang="fr-FR" sz="1600" u="sng" dirty="0">
                          <a:effectLst/>
                        </a:rPr>
                        <a:t>Financeurs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r>
                        <a:rPr lang="fr-FR" sz="1600" u="sng" dirty="0">
                          <a:effectLst/>
                        </a:rPr>
                        <a:t>Montant</a:t>
                      </a:r>
                      <a:endParaRPr lang="fr-FR" sz="1600" dirty="0">
                        <a:effectLst/>
                      </a:endParaRPr>
                    </a:p>
                    <a:p>
                      <a:pPr algn="just">
                        <a:lnSpc>
                          <a:spcPct val="150000"/>
                        </a:lnSpc>
                        <a:spcAft>
                          <a:spcPts val="1000"/>
                        </a:spcAft>
                      </a:pPr>
                      <a:r>
                        <a:rPr lang="fr-FR" sz="1600" u="sng" dirty="0">
                          <a:effectLst/>
                        </a:rPr>
                        <a:t>en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383190349"/>
                  </a:ext>
                </a:extLst>
              </a:tr>
              <a:tr h="1024917">
                <a:tc>
                  <a:txBody>
                    <a:bodyPr/>
                    <a:lstStyle/>
                    <a:p>
                      <a:pPr algn="just">
                        <a:lnSpc>
                          <a:spcPct val="150000"/>
                        </a:lnSpc>
                        <a:spcAft>
                          <a:spcPts val="1000"/>
                        </a:spcAft>
                      </a:pPr>
                      <a:r>
                        <a:rPr lang="fr-FR" sz="1600" dirty="0">
                          <a:solidFill>
                            <a:schemeClr val="tx1"/>
                          </a:solidFill>
                          <a:effectLst/>
                        </a:rPr>
                        <a:t> </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Région </a:t>
                      </a:r>
                    </a:p>
                    <a:p>
                      <a:pPr algn="just">
                        <a:lnSpc>
                          <a:spcPct val="150000"/>
                        </a:lnSpc>
                        <a:spcAft>
                          <a:spcPts val="1000"/>
                        </a:spcAft>
                      </a:pPr>
                      <a:r>
                        <a:rPr lang="fr-FR" sz="1600" dirty="0">
                          <a:effectLst/>
                        </a:rPr>
                        <a:t>Bourgogne-Franche-Comté</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737633639"/>
                  </a:ext>
                </a:extLst>
              </a:tr>
              <a:tr h="550308">
                <a:tc>
                  <a:txBody>
                    <a:bodyPr/>
                    <a:lstStyle/>
                    <a:p>
                      <a:pPr algn="just">
                        <a:lnSpc>
                          <a:spcPct val="150000"/>
                        </a:lnSpc>
                        <a:spcAft>
                          <a:spcPts val="1000"/>
                        </a:spcAft>
                      </a:pPr>
                      <a:r>
                        <a:rPr lang="fr-FR" sz="1600" dirty="0">
                          <a:solidFill>
                            <a:schemeClr val="tx1"/>
                          </a:solidFill>
                          <a:effectLst/>
                        </a:rPr>
                        <a:t> </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Institut Agro Dijon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738706065"/>
                  </a:ext>
                </a:extLst>
              </a:tr>
              <a:tr h="789470">
                <a:tc>
                  <a:txBody>
                    <a:bodyPr/>
                    <a:lstStyle/>
                    <a:p>
                      <a:pPr algn="just">
                        <a:lnSpc>
                          <a:spcPct val="150000"/>
                        </a:lnSpc>
                        <a:spcAft>
                          <a:spcPts val="1000"/>
                        </a:spcAft>
                      </a:pPr>
                      <a:r>
                        <a:rPr lang="fr-FR" sz="1600" dirty="0">
                          <a:solidFill>
                            <a:schemeClr val="tx1"/>
                          </a:solidFill>
                          <a:effectLst/>
                        </a:rPr>
                        <a:t> </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Autre (à développer)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lnSpc>
                          <a:spcPct val="150000"/>
                        </a:lnSpc>
                        <a:spcAft>
                          <a:spcPts val="100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958589843"/>
                  </a:ext>
                </a:extLst>
              </a:tr>
              <a:tr h="789470">
                <a:tc>
                  <a:txBody>
                    <a:bodyPr/>
                    <a:lstStyle/>
                    <a:p>
                      <a:pPr algn="just">
                        <a:lnSpc>
                          <a:spcPct val="150000"/>
                        </a:lnSpc>
                        <a:spcAft>
                          <a:spcPts val="1000"/>
                        </a:spcAft>
                      </a:pPr>
                      <a:r>
                        <a:rPr lang="fr-FR" sz="1600" u="sng" dirty="0">
                          <a:solidFill>
                            <a:schemeClr val="tx1"/>
                          </a:solidFill>
                          <a:effectLst/>
                        </a:rPr>
                        <a:t>TOTAL TTC :</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r>
                        <a:rPr lang="fr-FR" sz="1600" u="sng" dirty="0">
                          <a:effectLst/>
                        </a:rPr>
                        <a:t>TOTAL TTC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just">
                        <a:lnSpc>
                          <a:spcPct val="150000"/>
                        </a:lnSpc>
                        <a:spcAft>
                          <a:spcPts val="100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4282264746"/>
                  </a:ext>
                </a:extLst>
              </a:tr>
            </a:tbl>
          </a:graphicData>
        </a:graphic>
      </p:graphicFrame>
    </p:spTree>
    <p:extLst>
      <p:ext uri="{BB962C8B-B14F-4D97-AF65-F5344CB8AC3E}">
        <p14:creationId xmlns:p14="http://schemas.microsoft.com/office/powerpoint/2010/main" val="4313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Demandes dans le cadre du fonds associatif</a:t>
            </a:r>
          </a:p>
        </p:txBody>
      </p:sp>
      <p:sp>
        <p:nvSpPr>
          <p:cNvPr id="4" name="Espace réservé de la date 3"/>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p:cNvSpPr>
            <a:spLocks noGrp="1"/>
          </p:cNvSpPr>
          <p:nvPr>
            <p:ph type="ftr" sz="quarter" idx="11"/>
          </p:nvPr>
        </p:nvSpPr>
        <p:spPr/>
        <p:txBody>
          <a:bodyPr/>
          <a:lstStyle/>
          <a:p>
            <a:r>
              <a:rPr lang="fr-FR" dirty="0"/>
              <a:t>L'Institut Agro Dijon</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3</a:t>
            </a:fld>
            <a:endParaRPr lang="fr-FR"/>
          </a:p>
        </p:txBody>
      </p:sp>
      <p:sp>
        <p:nvSpPr>
          <p:cNvPr id="8" name="Espace réservé du contenu 7">
            <a:extLst>
              <a:ext uri="{FF2B5EF4-FFF2-40B4-BE49-F238E27FC236}">
                <a16:creationId xmlns:a16="http://schemas.microsoft.com/office/drawing/2014/main" id="{7A3BD11F-C6C9-4DBC-ABF7-B93E0E7280E6}"/>
              </a:ext>
            </a:extLst>
          </p:cNvPr>
          <p:cNvSpPr>
            <a:spLocks noGrp="1"/>
          </p:cNvSpPr>
          <p:nvPr>
            <p:ph idx="1"/>
          </p:nvPr>
        </p:nvSpPr>
        <p:spPr>
          <a:xfrm>
            <a:off x="838200" y="1690688"/>
            <a:ext cx="10515600" cy="4486275"/>
          </a:xfrm>
        </p:spPr>
        <p:txBody>
          <a:bodyPr>
            <a:normAutofit fontScale="70000" lnSpcReduction="20000"/>
          </a:bodyPr>
          <a:lstStyle/>
          <a:p>
            <a:pPr marL="457200" lvl="1" indent="-457200">
              <a:lnSpc>
                <a:spcPct val="120000"/>
              </a:lnSpc>
              <a:spcBef>
                <a:spcPts val="1200"/>
              </a:spcBef>
            </a:pPr>
            <a:r>
              <a:rPr lang="fr-FR" sz="3200" dirty="0"/>
              <a:t>Demande aux associations en juillet : </a:t>
            </a:r>
          </a:p>
          <a:p>
            <a:pPr marL="457200" lvl="2" indent="0">
              <a:lnSpc>
                <a:spcPct val="120000"/>
              </a:lnSpc>
              <a:spcBef>
                <a:spcPts val="0"/>
              </a:spcBef>
              <a:buNone/>
            </a:pPr>
            <a:r>
              <a:rPr lang="fr-FR" sz="2900" dirty="0"/>
              <a:t>Bilan budgétaire (dépenses recettes) année N réalisé + prévisionnel des 5 mois restants</a:t>
            </a:r>
          </a:p>
          <a:p>
            <a:pPr marL="457200" lvl="2" indent="0">
              <a:lnSpc>
                <a:spcPct val="120000"/>
              </a:lnSpc>
              <a:spcBef>
                <a:spcPts val="0"/>
              </a:spcBef>
              <a:buNone/>
            </a:pPr>
            <a:r>
              <a:rPr lang="fr-FR" sz="2900" dirty="0"/>
              <a:t>Budget prévisionnel (dépenses recettes) année N+1 avec demande de subvention à l’Institut Agro Dijon.</a:t>
            </a:r>
          </a:p>
          <a:p>
            <a:pPr marL="457200" lvl="1" indent="-457200">
              <a:lnSpc>
                <a:spcPct val="120000"/>
              </a:lnSpc>
              <a:spcBef>
                <a:spcPts val="1200"/>
              </a:spcBef>
            </a:pPr>
            <a:r>
              <a:rPr lang="fr-FR" sz="3200" dirty="0"/>
              <a:t>CEVE octobre et conseil d’école novembre</a:t>
            </a:r>
          </a:p>
          <a:p>
            <a:pPr marL="457200" lvl="1" indent="-457200">
              <a:lnSpc>
                <a:spcPct val="120000"/>
              </a:lnSpc>
              <a:spcBef>
                <a:spcPts val="1200"/>
              </a:spcBef>
            </a:pPr>
            <a:r>
              <a:rPr lang="fr-FR" sz="3100" dirty="0"/>
              <a:t>Cadre : respect de la charte de Vie étudiante et du règlement intérieur</a:t>
            </a:r>
          </a:p>
          <a:p>
            <a:pPr marL="457200" lvl="1" indent="-457200">
              <a:lnSpc>
                <a:spcPct val="120000"/>
              </a:lnSpc>
              <a:spcBef>
                <a:spcPts val="1200"/>
              </a:spcBef>
            </a:pPr>
            <a:r>
              <a:rPr lang="fr-FR" sz="3100" dirty="0"/>
              <a:t>Contexte budgétaire serré</a:t>
            </a:r>
          </a:p>
          <a:p>
            <a:pPr marL="457200" lvl="1" indent="-457200">
              <a:lnSpc>
                <a:spcPct val="120000"/>
              </a:lnSpc>
              <a:spcBef>
                <a:spcPts val="1200"/>
              </a:spcBef>
            </a:pPr>
            <a:r>
              <a:rPr lang="fr-FR" sz="3100" dirty="0"/>
              <a:t>réduction de 9 000€ sur le montant global des subventions octroyées l'année dernière soit un montant total à répartir de 31 220€ pour 2024</a:t>
            </a:r>
          </a:p>
          <a:p>
            <a:pPr marL="457200" lvl="1" indent="-457200">
              <a:lnSpc>
                <a:spcPct val="120000"/>
              </a:lnSpc>
              <a:spcBef>
                <a:spcPts val="1200"/>
              </a:spcBef>
            </a:pPr>
            <a:r>
              <a:rPr lang="fr-FR" sz="3100" dirty="0"/>
              <a:t>Total des demandes des associations : 39 975€</a:t>
            </a:r>
          </a:p>
        </p:txBody>
      </p:sp>
    </p:spTree>
    <p:extLst>
      <p:ext uri="{BB962C8B-B14F-4D97-AF65-F5344CB8AC3E}">
        <p14:creationId xmlns:p14="http://schemas.microsoft.com/office/powerpoint/2010/main" val="94728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08504"/>
          </a:xfrm>
        </p:spPr>
        <p:txBody>
          <a:bodyPr/>
          <a:lstStyle/>
          <a:p>
            <a:r>
              <a:rPr lang="fr-FR" dirty="0"/>
              <a:t>Arbitrages Fonds associatif</a:t>
            </a:r>
          </a:p>
        </p:txBody>
      </p:sp>
      <p:sp>
        <p:nvSpPr>
          <p:cNvPr id="4" name="Espace réservé de la date 3"/>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p:cNvSpPr>
            <a:spLocks noGrp="1"/>
          </p:cNvSpPr>
          <p:nvPr>
            <p:ph type="ftr" sz="quarter" idx="11"/>
          </p:nvPr>
        </p:nvSpPr>
        <p:spPr/>
        <p:txBody>
          <a:bodyPr/>
          <a:lstStyle/>
          <a:p>
            <a:r>
              <a:rPr lang="fr-FR" dirty="0"/>
              <a:t>L'Institut Agro Dijon</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4</a:t>
            </a:fld>
            <a:endParaRPr lang="fr-FR"/>
          </a:p>
        </p:txBody>
      </p:sp>
      <p:sp>
        <p:nvSpPr>
          <p:cNvPr id="8" name="Espace réservé du contenu 7">
            <a:extLst>
              <a:ext uri="{FF2B5EF4-FFF2-40B4-BE49-F238E27FC236}">
                <a16:creationId xmlns:a16="http://schemas.microsoft.com/office/drawing/2014/main" id="{7A3BD11F-C6C9-4DBC-ABF7-B93E0E7280E6}"/>
              </a:ext>
            </a:extLst>
          </p:cNvPr>
          <p:cNvSpPr>
            <a:spLocks noGrp="1"/>
          </p:cNvSpPr>
          <p:nvPr>
            <p:ph idx="1"/>
          </p:nvPr>
        </p:nvSpPr>
        <p:spPr>
          <a:xfrm>
            <a:off x="838200" y="1328615"/>
            <a:ext cx="10515600" cy="4848348"/>
          </a:xfrm>
        </p:spPr>
        <p:txBody>
          <a:bodyPr>
            <a:normAutofit fontScale="92500" lnSpcReduction="20000"/>
          </a:bodyPr>
          <a:lstStyle/>
          <a:p>
            <a:pPr marL="0" indent="0">
              <a:lnSpc>
                <a:spcPct val="110000"/>
              </a:lnSpc>
              <a:spcBef>
                <a:spcPts val="1200"/>
              </a:spcBef>
              <a:buNone/>
            </a:pPr>
            <a:r>
              <a:rPr lang="fr-FR" dirty="0"/>
              <a:t>Après débat en CEVE du 5 octobre 2023 et compte-tenu des débats récurrents, chaque année, sur le budget accordé au gala, Marielle BERRIET-SOLLIEC a proposé 3 possibilités de vote.</a:t>
            </a:r>
          </a:p>
          <a:p>
            <a:pPr lvl="0">
              <a:lnSpc>
                <a:spcPct val="110000"/>
              </a:lnSpc>
              <a:spcBef>
                <a:spcPts val="1200"/>
              </a:spcBef>
            </a:pPr>
            <a:r>
              <a:rPr lang="fr-FR" dirty="0"/>
              <a:t>Diminution des fonds à toutes les associations,</a:t>
            </a:r>
          </a:p>
          <a:p>
            <a:pPr lvl="0">
              <a:lnSpc>
                <a:spcPct val="110000"/>
              </a:lnSpc>
              <a:spcBef>
                <a:spcPts val="1200"/>
              </a:spcBef>
            </a:pPr>
            <a:r>
              <a:rPr lang="fr-FR" dirty="0"/>
              <a:t>Baisse de 4 500 euros des fonds pour le gala en répartissant le reste équitablement entre toutes les associations,</a:t>
            </a:r>
          </a:p>
          <a:p>
            <a:pPr lvl="0">
              <a:lnSpc>
                <a:spcPct val="110000"/>
              </a:lnSpc>
              <a:spcBef>
                <a:spcPts val="1200"/>
              </a:spcBef>
            </a:pPr>
            <a:r>
              <a:rPr lang="fr-FR" dirty="0"/>
              <a:t>Diminution des fonds pour le gala à hauteur de 9000 euros en ne touchant pas au budget attribué aux autres associations.</a:t>
            </a:r>
          </a:p>
          <a:p>
            <a:pPr marL="0" indent="0">
              <a:lnSpc>
                <a:spcPct val="120000"/>
              </a:lnSpc>
              <a:spcBef>
                <a:spcPts val="0"/>
              </a:spcBef>
              <a:buNone/>
            </a:pPr>
            <a:endParaRPr lang="fr-FR" dirty="0"/>
          </a:p>
          <a:p>
            <a:pPr marL="0" indent="0">
              <a:lnSpc>
                <a:spcPct val="120000"/>
              </a:lnSpc>
              <a:spcBef>
                <a:spcPts val="0"/>
              </a:spcBef>
              <a:buNone/>
            </a:pPr>
            <a:r>
              <a:rPr lang="fr-FR" dirty="0"/>
              <a:t>Les membres de la CEVE ont approuvé la proposition n°2 avec 15 voix, </a:t>
            </a:r>
          </a:p>
          <a:p>
            <a:pPr marL="0" indent="0">
              <a:lnSpc>
                <a:spcPct val="120000"/>
              </a:lnSpc>
              <a:spcBef>
                <a:spcPts val="0"/>
              </a:spcBef>
              <a:buNone/>
            </a:pPr>
            <a:r>
              <a:rPr lang="fr-FR" dirty="0"/>
              <a:t>la proposition n°1 ne recueillant aucun vote </a:t>
            </a:r>
          </a:p>
          <a:p>
            <a:pPr marL="0" indent="0">
              <a:lnSpc>
                <a:spcPct val="120000"/>
              </a:lnSpc>
              <a:spcBef>
                <a:spcPts val="0"/>
              </a:spcBef>
              <a:buNone/>
            </a:pPr>
            <a:r>
              <a:rPr lang="fr-FR" dirty="0"/>
              <a:t>et la proposition n°3 recueillant 3 voix </a:t>
            </a:r>
          </a:p>
          <a:p>
            <a:pPr marL="0" indent="0">
              <a:lnSpc>
                <a:spcPct val="120000"/>
              </a:lnSpc>
              <a:spcBef>
                <a:spcPts val="0"/>
              </a:spcBef>
              <a:buNone/>
            </a:pPr>
            <a:r>
              <a:rPr lang="fr-FR" dirty="0"/>
              <a:t>1 abstention.</a:t>
            </a:r>
          </a:p>
        </p:txBody>
      </p:sp>
    </p:spTree>
    <p:extLst>
      <p:ext uri="{BB962C8B-B14F-4D97-AF65-F5344CB8AC3E}">
        <p14:creationId xmlns:p14="http://schemas.microsoft.com/office/powerpoint/2010/main" val="101706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2708" y="142421"/>
            <a:ext cx="9701896" cy="1003363"/>
          </a:xfrm>
        </p:spPr>
        <p:txBody>
          <a:bodyPr>
            <a:normAutofit/>
          </a:bodyPr>
          <a:lstStyle/>
          <a:p>
            <a:r>
              <a:rPr lang="fr-FR" sz="2800" dirty="0"/>
              <a:t>Demandes de subventions associations étudiantes</a:t>
            </a:r>
            <a:br>
              <a:rPr lang="fr-FR" sz="2800" dirty="0"/>
            </a:br>
            <a:r>
              <a:rPr lang="fr-FR" sz="2800" dirty="0"/>
              <a:t>dans le cadre du fonds associatif</a:t>
            </a:r>
          </a:p>
        </p:txBody>
      </p:sp>
      <p:sp>
        <p:nvSpPr>
          <p:cNvPr id="4" name="Espace réservé de la date 3"/>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p:cNvSpPr>
            <a:spLocks noGrp="1"/>
          </p:cNvSpPr>
          <p:nvPr>
            <p:ph type="ftr" sz="quarter" idx="11"/>
          </p:nvPr>
        </p:nvSpPr>
        <p:spPr/>
        <p:txBody>
          <a:bodyPr/>
          <a:lstStyle/>
          <a:p>
            <a:r>
              <a:rPr lang="fr-FR" dirty="0"/>
              <a:t>L'Institut Agro Dijon</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5</a:t>
            </a:fld>
            <a:endParaRPr lang="fr-FR"/>
          </a:p>
        </p:txBody>
      </p:sp>
      <p:graphicFrame>
        <p:nvGraphicFramePr>
          <p:cNvPr id="3" name="Tableau 2">
            <a:extLst>
              <a:ext uri="{FF2B5EF4-FFF2-40B4-BE49-F238E27FC236}">
                <a16:creationId xmlns:a16="http://schemas.microsoft.com/office/drawing/2014/main" id="{6EDC1CC7-A40A-428B-89AA-0B7A354017CD}"/>
              </a:ext>
            </a:extLst>
          </p:cNvPr>
          <p:cNvGraphicFramePr>
            <a:graphicFrameLocks noGrp="1"/>
          </p:cNvGraphicFramePr>
          <p:nvPr>
            <p:extLst>
              <p:ext uri="{D42A27DB-BD31-4B8C-83A1-F6EECF244321}">
                <p14:modId xmlns:p14="http://schemas.microsoft.com/office/powerpoint/2010/main" val="3729898522"/>
              </p:ext>
            </p:extLst>
          </p:nvPr>
        </p:nvGraphicFramePr>
        <p:xfrm>
          <a:off x="432708" y="1249135"/>
          <a:ext cx="10368642" cy="4960215"/>
        </p:xfrm>
        <a:graphic>
          <a:graphicData uri="http://schemas.openxmlformats.org/drawingml/2006/table">
            <a:tbl>
              <a:tblPr>
                <a:tableStyleId>{5C22544A-7EE6-4342-B048-85BDC9FD1C3A}</a:tableStyleId>
              </a:tblPr>
              <a:tblGrid>
                <a:gridCol w="3258529">
                  <a:extLst>
                    <a:ext uri="{9D8B030D-6E8A-4147-A177-3AD203B41FA5}">
                      <a16:colId xmlns:a16="http://schemas.microsoft.com/office/drawing/2014/main" val="2163540912"/>
                    </a:ext>
                  </a:extLst>
                </a:gridCol>
                <a:gridCol w="1443062">
                  <a:extLst>
                    <a:ext uri="{9D8B030D-6E8A-4147-A177-3AD203B41FA5}">
                      <a16:colId xmlns:a16="http://schemas.microsoft.com/office/drawing/2014/main" val="1054466889"/>
                    </a:ext>
                  </a:extLst>
                </a:gridCol>
                <a:gridCol w="1443062">
                  <a:extLst>
                    <a:ext uri="{9D8B030D-6E8A-4147-A177-3AD203B41FA5}">
                      <a16:colId xmlns:a16="http://schemas.microsoft.com/office/drawing/2014/main" val="1857969370"/>
                    </a:ext>
                  </a:extLst>
                </a:gridCol>
                <a:gridCol w="1443062">
                  <a:extLst>
                    <a:ext uri="{9D8B030D-6E8A-4147-A177-3AD203B41FA5}">
                      <a16:colId xmlns:a16="http://schemas.microsoft.com/office/drawing/2014/main" val="1751595506"/>
                    </a:ext>
                  </a:extLst>
                </a:gridCol>
                <a:gridCol w="1443062">
                  <a:extLst>
                    <a:ext uri="{9D8B030D-6E8A-4147-A177-3AD203B41FA5}">
                      <a16:colId xmlns:a16="http://schemas.microsoft.com/office/drawing/2014/main" val="1435746856"/>
                    </a:ext>
                  </a:extLst>
                </a:gridCol>
                <a:gridCol w="1337865">
                  <a:extLst>
                    <a:ext uri="{9D8B030D-6E8A-4147-A177-3AD203B41FA5}">
                      <a16:colId xmlns:a16="http://schemas.microsoft.com/office/drawing/2014/main" val="2415848696"/>
                    </a:ext>
                  </a:extLst>
                </a:gridCol>
              </a:tblGrid>
              <a:tr h="470269">
                <a:tc rowSpan="2">
                  <a:txBody>
                    <a:bodyPr/>
                    <a:lstStyle/>
                    <a:p>
                      <a:pPr algn="ctr" fontAlgn="ctr"/>
                      <a:r>
                        <a:rPr lang="fr-FR" sz="1600" u="none" strike="noStrike" dirty="0">
                          <a:effectLst/>
                        </a:rPr>
                        <a:t>Association</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dirty="0">
                          <a:effectLst/>
                        </a:rPr>
                        <a:t>Subventions</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dirty="0">
                          <a:effectLst/>
                        </a:rPr>
                        <a:t>Subventions</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dirty="0">
                          <a:effectLst/>
                        </a:rPr>
                        <a:t>Subventions</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dirty="0">
                          <a:effectLst/>
                        </a:rPr>
                        <a:t>Subventions</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dirty="0">
                          <a:effectLst/>
                        </a:rPr>
                        <a:t>Subventions</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extLst>
                  <a:ext uri="{0D108BD9-81ED-4DB2-BD59-A6C34878D82A}">
                    <a16:rowId xmlns:a16="http://schemas.microsoft.com/office/drawing/2014/main" val="683946403"/>
                  </a:ext>
                </a:extLst>
              </a:tr>
              <a:tr h="250143">
                <a:tc vMerge="1">
                  <a:txBody>
                    <a:bodyPr/>
                    <a:lstStyle/>
                    <a:p>
                      <a:endParaRPr lang="fr-FR"/>
                    </a:p>
                  </a:txBody>
                  <a:tcPr/>
                </a:tc>
                <a:tc>
                  <a:txBody>
                    <a:bodyPr/>
                    <a:lstStyle/>
                    <a:p>
                      <a:pPr algn="ctr" fontAlgn="ctr"/>
                      <a:r>
                        <a:rPr lang="fr-FR" sz="1600" u="none" strike="noStrike">
                          <a:effectLst/>
                        </a:rPr>
                        <a:t>2020</a:t>
                      </a:r>
                      <a:endParaRPr lang="fr-FR" sz="1600" b="1" i="0" u="none" strike="noStrike">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a:effectLst/>
                        </a:rPr>
                        <a:t>2021</a:t>
                      </a:r>
                      <a:endParaRPr lang="fr-FR" sz="1600" b="1" i="0" u="none" strike="noStrike">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a:effectLst/>
                        </a:rPr>
                        <a:t>2022</a:t>
                      </a:r>
                      <a:endParaRPr lang="fr-FR" sz="1600" b="1" i="0" u="none" strike="noStrike">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a:effectLst/>
                        </a:rPr>
                        <a:t>2023</a:t>
                      </a:r>
                      <a:endParaRPr lang="fr-FR" sz="1600" b="1" i="0" u="none" strike="noStrike">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ctr" fontAlgn="ctr"/>
                      <a:r>
                        <a:rPr lang="fr-FR" sz="1600" u="none" strike="noStrike">
                          <a:effectLst/>
                        </a:rPr>
                        <a:t>2024</a:t>
                      </a:r>
                      <a:endParaRPr lang="fr-FR" sz="1600" b="1" i="0" u="none" strike="noStrike">
                        <a:solidFill>
                          <a:srgbClr val="000000"/>
                        </a:solidFill>
                        <a:effectLst/>
                        <a:latin typeface="Calibri" panose="020F0502020204030204" pitchFamily="34" charset="0"/>
                      </a:endParaRPr>
                    </a:p>
                  </a:txBody>
                  <a:tcPr marL="7620" marR="7620" marT="7620" marB="0" anchor="ctr">
                    <a:solidFill>
                      <a:srgbClr val="F8AC00"/>
                    </a:solidFill>
                  </a:tcPr>
                </a:tc>
                <a:extLst>
                  <a:ext uri="{0D108BD9-81ED-4DB2-BD59-A6C34878D82A}">
                    <a16:rowId xmlns:a16="http://schemas.microsoft.com/office/drawing/2014/main" val="2283577151"/>
                  </a:ext>
                </a:extLst>
              </a:tr>
              <a:tr h="250143">
                <a:tc>
                  <a:txBody>
                    <a:bodyPr/>
                    <a:lstStyle/>
                    <a:p>
                      <a:pPr algn="l" fontAlgn="ctr"/>
                      <a:r>
                        <a:rPr lang="fr-FR" sz="1600" u="none" strike="noStrike" dirty="0">
                          <a:effectLst/>
                        </a:rPr>
                        <a:t>ACAD</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600 €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500 €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100 €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550 €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466 €</a:t>
                      </a:r>
                      <a:endParaRPr lang="fr-FR"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9452957"/>
                  </a:ext>
                </a:extLst>
              </a:tr>
              <a:tr h="250143">
                <a:tc>
                  <a:txBody>
                    <a:bodyPr/>
                    <a:lstStyle/>
                    <a:p>
                      <a:pPr algn="l" fontAlgn="ctr"/>
                      <a:r>
                        <a:rPr lang="fr-FR" sz="1600" u="none" strike="noStrike" dirty="0">
                          <a:effectLst/>
                        </a:rPr>
                        <a:t>Agrologique</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1 800 €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1 800 €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720 €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660 €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509 €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extLst>
                  <a:ext uri="{0D108BD9-81ED-4DB2-BD59-A6C34878D82A}">
                    <a16:rowId xmlns:a16="http://schemas.microsoft.com/office/drawing/2014/main" val="1820097990"/>
                  </a:ext>
                </a:extLst>
              </a:tr>
              <a:tr h="250143">
                <a:tc>
                  <a:txBody>
                    <a:bodyPr/>
                    <a:lstStyle/>
                    <a:p>
                      <a:pPr algn="l" fontAlgn="ctr"/>
                      <a:r>
                        <a:rPr lang="fr-FR" sz="1600" u="none" strike="noStrike" dirty="0">
                          <a:effectLst/>
                        </a:rPr>
                        <a:t>AGVV</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500 €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500 €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460 €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390 €</a:t>
                      </a:r>
                      <a:endParaRPr lang="fr-FR"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47514140"/>
                  </a:ext>
                </a:extLst>
              </a:tr>
              <a:tr h="250143">
                <a:tc>
                  <a:txBody>
                    <a:bodyPr/>
                    <a:lstStyle/>
                    <a:p>
                      <a:pPr algn="l" fontAlgn="ctr"/>
                      <a:r>
                        <a:rPr lang="fr-FR" sz="1600" u="none" strike="noStrike" dirty="0">
                          <a:effectLst/>
                        </a:rPr>
                        <a:t>Association sportive</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10 580 €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9 327€</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extLst>
                  <a:ext uri="{0D108BD9-81ED-4DB2-BD59-A6C34878D82A}">
                    <a16:rowId xmlns:a16="http://schemas.microsoft.com/office/drawing/2014/main" val="3029698998"/>
                  </a:ext>
                </a:extLst>
              </a:tr>
              <a:tr h="250143">
                <a:tc>
                  <a:txBody>
                    <a:bodyPr/>
                    <a:lstStyle/>
                    <a:p>
                      <a:pPr algn="l" fontAlgn="ctr"/>
                      <a:r>
                        <a:rPr lang="fr-FR" sz="1600" u="none" strike="noStrike" dirty="0">
                          <a:effectLst/>
                        </a:rPr>
                        <a:t>BDE</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10 000 €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8 500 €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8 500 €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7 820 €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9 327€</a:t>
                      </a:r>
                      <a:endParaRPr lang="fr-FR"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15055244"/>
                  </a:ext>
                </a:extLst>
              </a:tr>
              <a:tr h="224562">
                <a:tc>
                  <a:txBody>
                    <a:bodyPr/>
                    <a:lstStyle/>
                    <a:p>
                      <a:pPr algn="l" fontAlgn="ctr"/>
                      <a:r>
                        <a:rPr lang="fr-FR" sz="1600" u="none" strike="noStrike" dirty="0">
                          <a:effectLst/>
                        </a:rPr>
                        <a:t>BDE Gala</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14 500 €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13 340 €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7 500 €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extLst>
                  <a:ext uri="{0D108BD9-81ED-4DB2-BD59-A6C34878D82A}">
                    <a16:rowId xmlns:a16="http://schemas.microsoft.com/office/drawing/2014/main" val="4144538941"/>
                  </a:ext>
                </a:extLst>
              </a:tr>
              <a:tr h="250143">
                <a:tc>
                  <a:txBody>
                    <a:bodyPr/>
                    <a:lstStyle/>
                    <a:p>
                      <a:pPr algn="l" fontAlgn="ctr"/>
                      <a:r>
                        <a:rPr lang="fr-FR" sz="1600" u="none" strike="noStrike" dirty="0">
                          <a:effectLst/>
                        </a:rPr>
                        <a:t>BDE Gala - accueil Gala</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3 000 €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3 000 €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 </a:t>
                      </a:r>
                      <a:endParaRPr lang="fr-FR" sz="1600" b="0" i="0" u="none" strike="noStrike" dirty="0">
                        <a:solidFill>
                          <a:srgbClr val="F2F2F2"/>
                        </a:solidFill>
                        <a:effectLst/>
                        <a:latin typeface="Calibri" panose="020F0502020204030204" pitchFamily="34" charset="0"/>
                      </a:endParaRPr>
                    </a:p>
                  </a:txBody>
                  <a:tcPr marL="7620" marR="7620" marT="7620" marB="0" anchor="ctr">
                    <a:solidFill>
                      <a:schemeClr val="bg1">
                        <a:lumMod val="85000"/>
                      </a:schemeClr>
                    </a:solidFill>
                  </a:tcPr>
                </a:tc>
                <a:tc>
                  <a:txBody>
                    <a:bodyPr/>
                    <a:lstStyle/>
                    <a:p>
                      <a:pPr algn="r" fontAlgn="ctr"/>
                      <a:r>
                        <a:rPr lang="fr-FR" sz="1600" u="none" strike="noStrike" dirty="0">
                          <a:effectLst/>
                        </a:rPr>
                        <a:t> </a:t>
                      </a:r>
                      <a:endParaRPr lang="fr-FR" sz="1600" b="0" i="0" u="none" strike="noStrike" dirty="0">
                        <a:solidFill>
                          <a:srgbClr val="F2F2F2"/>
                        </a:solidFill>
                        <a:effectLst/>
                        <a:latin typeface="Calibri" panose="020F0502020204030204" pitchFamily="34" charset="0"/>
                      </a:endParaRPr>
                    </a:p>
                  </a:txBody>
                  <a:tcPr marL="7620" marR="7620" marT="7620" marB="0" anchor="ctr">
                    <a:solidFill>
                      <a:schemeClr val="bg1">
                        <a:lumMod val="85000"/>
                      </a:schemeClr>
                    </a:solidFill>
                  </a:tcPr>
                </a:tc>
                <a:tc>
                  <a:txBody>
                    <a:bodyPr/>
                    <a:lstStyle/>
                    <a:p>
                      <a:pPr algn="r" fontAlgn="ctr"/>
                      <a:r>
                        <a:rPr lang="fr-FR" sz="1600" u="none" strike="noStrike" dirty="0">
                          <a:effectLst/>
                        </a:rPr>
                        <a:t> </a:t>
                      </a:r>
                      <a:endParaRPr lang="fr-FR" sz="1600" b="0" i="0" u="none" strike="noStrike" dirty="0">
                        <a:solidFill>
                          <a:srgbClr val="F2F2F2"/>
                        </a:solidFill>
                        <a:effectLst/>
                        <a:latin typeface="Calibri" panose="020F0502020204030204" pitchFamily="34" charset="0"/>
                      </a:endParaRPr>
                    </a:p>
                  </a:txBody>
                  <a:tcPr marL="7620" marR="7620" marT="7620" marB="0" anchor="ctr">
                    <a:solidFill>
                      <a:schemeClr val="bg1">
                        <a:lumMod val="85000"/>
                      </a:schemeClr>
                    </a:solidFill>
                  </a:tcPr>
                </a:tc>
                <a:extLst>
                  <a:ext uri="{0D108BD9-81ED-4DB2-BD59-A6C34878D82A}">
                    <a16:rowId xmlns:a16="http://schemas.microsoft.com/office/drawing/2014/main" val="1292412619"/>
                  </a:ext>
                </a:extLst>
              </a:tr>
              <a:tr h="268649">
                <a:tc>
                  <a:txBody>
                    <a:bodyPr/>
                    <a:lstStyle/>
                    <a:p>
                      <a:pPr algn="l" fontAlgn="ctr"/>
                      <a:r>
                        <a:rPr lang="fr-FR" sz="1600" u="none" strike="noStrike" dirty="0">
                          <a:effectLst/>
                        </a:rPr>
                        <a:t>BDE club Art</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2 500 €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2 300 €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solidFill>
                      <a:schemeClr val="bg1">
                        <a:lumMod val="85000"/>
                      </a:schemeClr>
                    </a:solidFill>
                  </a:tcPr>
                </a:tc>
                <a:extLst>
                  <a:ext uri="{0D108BD9-81ED-4DB2-BD59-A6C34878D82A}">
                    <a16:rowId xmlns:a16="http://schemas.microsoft.com/office/drawing/2014/main" val="2976652550"/>
                  </a:ext>
                </a:extLst>
              </a:tr>
              <a:tr h="494320">
                <a:tc>
                  <a:txBody>
                    <a:bodyPr/>
                    <a:lstStyle/>
                    <a:p>
                      <a:pPr algn="l" fontAlgn="ctr"/>
                      <a:r>
                        <a:rPr lang="fr-FR" sz="1600" u="none" strike="noStrike" dirty="0">
                          <a:effectLst/>
                        </a:rPr>
                        <a:t>Ingénieurs sans frontières</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450 €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pas de demande</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300 €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370 €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314 €</a:t>
                      </a:r>
                      <a:endParaRPr lang="fr-FR"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23120422"/>
                  </a:ext>
                </a:extLst>
              </a:tr>
              <a:tr h="250143">
                <a:tc>
                  <a:txBody>
                    <a:bodyPr/>
                    <a:lstStyle/>
                    <a:p>
                      <a:pPr algn="l" fontAlgn="ctr"/>
                      <a:r>
                        <a:rPr lang="fr-FR" sz="1600" u="none" strike="noStrike" dirty="0">
                          <a:effectLst/>
                        </a:rPr>
                        <a:t>Robes Oranges et Noires</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3 890 €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2 300,00 €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1793 €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extLst>
                  <a:ext uri="{0D108BD9-81ED-4DB2-BD59-A6C34878D82A}">
                    <a16:rowId xmlns:a16="http://schemas.microsoft.com/office/drawing/2014/main" val="3892912438"/>
                  </a:ext>
                </a:extLst>
              </a:tr>
              <a:tr h="250143">
                <a:tc>
                  <a:txBody>
                    <a:bodyPr/>
                    <a:lstStyle/>
                    <a:p>
                      <a:pPr algn="l" fontAlgn="ctr"/>
                      <a:r>
                        <a:rPr lang="fr-FR" sz="1600" u="none" strike="noStrike" dirty="0" err="1">
                          <a:effectLst/>
                        </a:rPr>
                        <a:t>Solid'agro</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800 €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800 €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a:effectLst/>
                        </a:rPr>
                        <a:t>500 €</a:t>
                      </a:r>
                      <a:endParaRPr lang="fr-FR" sz="1600" b="0" i="0" u="none" strike="noStrike">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460 €</a:t>
                      </a:r>
                      <a:endParaRPr lang="fr-FR" sz="16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r" fontAlgn="ctr"/>
                      <a:r>
                        <a:rPr lang="fr-FR" sz="1600" u="none" strike="noStrike" dirty="0">
                          <a:effectLst/>
                        </a:rPr>
                        <a:t>424 €</a:t>
                      </a:r>
                      <a:endParaRPr lang="fr-FR"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01246818"/>
                  </a:ext>
                </a:extLst>
              </a:tr>
              <a:tr h="490281">
                <a:tc>
                  <a:txBody>
                    <a:bodyPr/>
                    <a:lstStyle/>
                    <a:p>
                      <a:pPr algn="l" fontAlgn="ctr"/>
                      <a:r>
                        <a:rPr lang="fr-FR" sz="1600" u="none" strike="noStrike" dirty="0" err="1">
                          <a:effectLst/>
                        </a:rPr>
                        <a:t>Start'Agro</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pas de demande</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1 500 €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1 380 €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tc>
                  <a:txBody>
                    <a:bodyPr/>
                    <a:lstStyle/>
                    <a:p>
                      <a:pPr algn="r" fontAlgn="ctr"/>
                      <a:r>
                        <a:rPr lang="fr-FR" sz="1600" u="none" strike="noStrike" dirty="0">
                          <a:effectLst/>
                        </a:rPr>
                        <a:t>1 170 €</a:t>
                      </a:r>
                      <a:endParaRPr lang="fr-FR" sz="1600" b="0" i="0" u="none" strike="noStrike" dirty="0">
                        <a:solidFill>
                          <a:srgbClr val="000000"/>
                        </a:solidFill>
                        <a:effectLst/>
                        <a:latin typeface="Calibri" panose="020F0502020204030204" pitchFamily="34" charset="0"/>
                      </a:endParaRPr>
                    </a:p>
                  </a:txBody>
                  <a:tcPr marL="7620" marR="7620" marT="7620" marB="0" anchor="ctr">
                    <a:solidFill>
                      <a:srgbClr val="FCE3CB"/>
                    </a:solidFill>
                  </a:tcPr>
                </a:tc>
                <a:extLst>
                  <a:ext uri="{0D108BD9-81ED-4DB2-BD59-A6C34878D82A}">
                    <a16:rowId xmlns:a16="http://schemas.microsoft.com/office/drawing/2014/main" val="746904941"/>
                  </a:ext>
                </a:extLst>
              </a:tr>
              <a:tr h="360207">
                <a:tc>
                  <a:txBody>
                    <a:bodyPr/>
                    <a:lstStyle/>
                    <a:p>
                      <a:pPr algn="l" fontAlgn="ctr"/>
                      <a:r>
                        <a:rPr lang="fr-FR" sz="1600" u="none" strike="noStrike" dirty="0">
                          <a:effectLst/>
                        </a:rPr>
                        <a:t>TOTAL</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r" fontAlgn="ctr"/>
                      <a:r>
                        <a:rPr lang="fr-FR" sz="1600" u="none" strike="noStrike" dirty="0">
                          <a:effectLst/>
                        </a:rPr>
                        <a:t>41 150 €</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r" fontAlgn="ctr"/>
                      <a:r>
                        <a:rPr lang="fr-FR" sz="1600" u="none" strike="noStrike" dirty="0">
                          <a:effectLst/>
                        </a:rPr>
                        <a:t>38 100 €</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r" fontAlgn="ctr"/>
                      <a:r>
                        <a:rPr lang="fr-FR" sz="1600" u="none" strike="noStrike" dirty="0">
                          <a:effectLst/>
                        </a:rPr>
                        <a:t>44 510 €</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r" fontAlgn="ctr"/>
                      <a:r>
                        <a:rPr lang="fr-FR" sz="1600" u="none" strike="noStrike" dirty="0">
                          <a:effectLst/>
                        </a:rPr>
                        <a:t>40 220 €</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tc>
                  <a:txBody>
                    <a:bodyPr/>
                    <a:lstStyle/>
                    <a:p>
                      <a:pPr algn="r" fontAlgn="ctr"/>
                      <a:r>
                        <a:rPr lang="fr-FR" sz="1600" u="none" strike="noStrike" dirty="0">
                          <a:effectLst/>
                        </a:rPr>
                        <a:t>31 220 €</a:t>
                      </a:r>
                      <a:endParaRPr lang="fr-FR" sz="1600" b="1" i="0" u="none" strike="noStrike" dirty="0">
                        <a:solidFill>
                          <a:srgbClr val="000000"/>
                        </a:solidFill>
                        <a:effectLst/>
                        <a:latin typeface="Calibri" panose="020F0502020204030204" pitchFamily="34" charset="0"/>
                      </a:endParaRPr>
                    </a:p>
                  </a:txBody>
                  <a:tcPr marL="7620" marR="7620" marT="7620" marB="0" anchor="ctr">
                    <a:solidFill>
                      <a:srgbClr val="F8AC00"/>
                    </a:solidFill>
                  </a:tcPr>
                </a:tc>
                <a:extLst>
                  <a:ext uri="{0D108BD9-81ED-4DB2-BD59-A6C34878D82A}">
                    <a16:rowId xmlns:a16="http://schemas.microsoft.com/office/drawing/2014/main" val="1248297908"/>
                  </a:ext>
                </a:extLst>
              </a:tr>
              <a:tr h="355890">
                <a:tc>
                  <a:txBody>
                    <a:bodyPr/>
                    <a:lstStyle/>
                    <a:p>
                      <a:pPr algn="l" fontAlgn="b"/>
                      <a:endParaRPr lang="fr-FR"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fr-FR"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fr-FR"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fr-FR"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fr-FR" sz="16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fr-FR"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55956348"/>
                  </a:ext>
                </a:extLst>
              </a:tr>
            </a:tbl>
          </a:graphicData>
        </a:graphic>
      </p:graphicFrame>
    </p:spTree>
    <p:extLst>
      <p:ext uri="{BB962C8B-B14F-4D97-AF65-F5344CB8AC3E}">
        <p14:creationId xmlns:p14="http://schemas.microsoft.com/office/powerpoint/2010/main" val="67375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SIAE</a:t>
            </a:r>
          </a:p>
        </p:txBody>
      </p:sp>
      <p:sp>
        <p:nvSpPr>
          <p:cNvPr id="3" name="Espace réservé du contenu 2"/>
          <p:cNvSpPr>
            <a:spLocks noGrp="1"/>
          </p:cNvSpPr>
          <p:nvPr>
            <p:ph idx="1"/>
          </p:nvPr>
        </p:nvSpPr>
        <p:spPr>
          <a:xfrm>
            <a:off x="838200" y="1592036"/>
            <a:ext cx="10515600" cy="4584927"/>
          </a:xfrm>
        </p:spPr>
        <p:txBody>
          <a:bodyPr>
            <a:normAutofit/>
          </a:bodyPr>
          <a:lstStyle/>
          <a:p>
            <a:r>
              <a:rPr lang="fr-FR" sz="2800" b="1" dirty="0">
                <a:solidFill>
                  <a:schemeClr val="tx2">
                    <a:lumMod val="75000"/>
                  </a:schemeClr>
                </a:solidFill>
                <a:latin typeface="Arial"/>
                <a:ea typeface="Arial"/>
                <a:cs typeface="Arial"/>
              </a:rPr>
              <a:t>AAP Soutien aux initiatives des associations étudiantes (SIAE) CR BFC</a:t>
            </a:r>
            <a:endParaRPr lang="fr-FR" sz="1400" b="1" i="1" dirty="0">
              <a:solidFill>
                <a:srgbClr val="666664"/>
              </a:solidFill>
              <a:latin typeface="Arial"/>
              <a:ea typeface="Arial"/>
              <a:cs typeface="Arial"/>
            </a:endParaRPr>
          </a:p>
          <a:p>
            <a:endParaRPr lang="fr-FR" dirty="0">
              <a:latin typeface="arial" panose="020B0604020202020204" pitchFamily="34" charset="0"/>
            </a:endParaRPr>
          </a:p>
          <a:p>
            <a:pPr>
              <a:lnSpc>
                <a:spcPct val="120000"/>
              </a:lnSpc>
            </a:pPr>
            <a:r>
              <a:rPr lang="fr-FR" dirty="0">
                <a:latin typeface="arial" panose="020B0604020202020204" pitchFamily="34" charset="0"/>
              </a:rPr>
              <a:t>AAP du 1</a:t>
            </a:r>
            <a:r>
              <a:rPr lang="fr-FR" baseline="30000" dirty="0">
                <a:latin typeface="arial" panose="020B0604020202020204" pitchFamily="34" charset="0"/>
              </a:rPr>
              <a:t>er</a:t>
            </a:r>
            <a:r>
              <a:rPr lang="fr-FR" dirty="0">
                <a:latin typeface="arial" panose="020B0604020202020204" pitchFamily="34" charset="0"/>
              </a:rPr>
              <a:t> décembre à mi février.</a:t>
            </a:r>
          </a:p>
          <a:p>
            <a:pPr marL="0" indent="0">
              <a:lnSpc>
                <a:spcPct val="120000"/>
              </a:lnSpc>
              <a:buNone/>
            </a:pPr>
            <a:r>
              <a:rPr lang="fr-FR" dirty="0">
                <a:latin typeface="arial" panose="020B0604020202020204" pitchFamily="34" charset="0"/>
              </a:rPr>
              <a:t>-&gt; </a:t>
            </a:r>
            <a:r>
              <a:rPr lang="fr-FR" u="sng" dirty="0">
                <a:latin typeface="arial" panose="020B0604020202020204" pitchFamily="34" charset="0"/>
              </a:rPr>
              <a:t>demande aux associations</a:t>
            </a:r>
          </a:p>
          <a:p>
            <a:pPr marL="742950" lvl="1" indent="-285750">
              <a:lnSpc>
                <a:spcPct val="120000"/>
              </a:lnSpc>
            </a:pPr>
            <a:r>
              <a:rPr lang="fr-FR" dirty="0">
                <a:latin typeface="arial" panose="020B0604020202020204" pitchFamily="34" charset="0"/>
              </a:rPr>
              <a:t>Projets d’actions, 1 fiche par action.</a:t>
            </a:r>
          </a:p>
          <a:p>
            <a:pPr marL="742950" lvl="1" indent="-285750">
              <a:lnSpc>
                <a:spcPct val="120000"/>
              </a:lnSpc>
            </a:pPr>
            <a:r>
              <a:rPr lang="fr-FR" dirty="0">
                <a:latin typeface="arial" panose="020B0604020202020204" pitchFamily="34" charset="0"/>
              </a:rPr>
              <a:t>Synthèse dans un projet global </a:t>
            </a:r>
            <a:r>
              <a:rPr lang="fr-FR" u="sng" dirty="0">
                <a:latin typeface="arial" panose="020B0604020202020204" pitchFamily="34" charset="0"/>
              </a:rPr>
              <a:t>Institut Agro Dijon</a:t>
            </a:r>
            <a:endParaRPr lang="fr-FR" dirty="0"/>
          </a:p>
          <a:p>
            <a:pPr>
              <a:lnSpc>
                <a:spcPct val="120000"/>
              </a:lnSpc>
            </a:pPr>
            <a:r>
              <a:rPr lang="fr-FR" sz="2400" dirty="0">
                <a:latin typeface="arial" panose="020B0604020202020204" pitchFamily="34" charset="0"/>
              </a:rPr>
              <a:t>Présentation en CEVE le 8 février. </a:t>
            </a:r>
          </a:p>
          <a:p>
            <a:pPr marL="0" indent="0">
              <a:buNone/>
            </a:pPr>
            <a:endParaRPr lang="fr-FR" dirty="0"/>
          </a:p>
        </p:txBody>
      </p:sp>
      <p:sp>
        <p:nvSpPr>
          <p:cNvPr id="4" name="Espace réservé de la date 3"/>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p:cNvSpPr>
            <a:spLocks noGrp="1"/>
          </p:cNvSpPr>
          <p:nvPr>
            <p:ph type="ftr" sz="quarter" idx="11"/>
          </p:nvPr>
        </p:nvSpPr>
        <p:spPr/>
        <p:txBody>
          <a:bodyPr/>
          <a:lstStyle/>
          <a:p>
            <a:r>
              <a:rPr lang="fr-FR" dirty="0"/>
              <a:t>L'Institut Agro Dijon</a:t>
            </a:r>
          </a:p>
        </p:txBody>
      </p:sp>
      <p:sp>
        <p:nvSpPr>
          <p:cNvPr id="6" name="Espace réservé du numéro de diapositive 5"/>
          <p:cNvSpPr>
            <a:spLocks noGrp="1"/>
          </p:cNvSpPr>
          <p:nvPr>
            <p:ph type="sldNum" sz="quarter" idx="12"/>
          </p:nvPr>
        </p:nvSpPr>
        <p:spPr/>
        <p:txBody>
          <a:bodyPr/>
          <a:lstStyle/>
          <a:p>
            <a:fld id="{E43F4A00-CEAE-5648-85CC-DAB34D7CE8D6}" type="slidenum">
              <a:rPr lang="fr-FR" smtClean="0"/>
              <a:pPr/>
              <a:t>6</a:t>
            </a:fld>
            <a:endParaRPr lang="fr-FR"/>
          </a:p>
        </p:txBody>
      </p:sp>
    </p:spTree>
    <p:extLst>
      <p:ext uri="{BB962C8B-B14F-4D97-AF65-F5344CB8AC3E}">
        <p14:creationId xmlns:p14="http://schemas.microsoft.com/office/powerpoint/2010/main" val="187689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8DA9C-6E2D-49D0-BE7E-59416B3F1115}"/>
              </a:ext>
            </a:extLst>
          </p:cNvPr>
          <p:cNvSpPr>
            <a:spLocks noGrp="1"/>
          </p:cNvSpPr>
          <p:nvPr>
            <p:ph type="title"/>
          </p:nvPr>
        </p:nvSpPr>
        <p:spPr/>
        <p:txBody>
          <a:bodyPr/>
          <a:lstStyle/>
          <a:p>
            <a:r>
              <a:rPr lang="fr-FR" dirty="0"/>
              <a:t>SIAE</a:t>
            </a:r>
          </a:p>
        </p:txBody>
      </p:sp>
      <p:sp>
        <p:nvSpPr>
          <p:cNvPr id="3" name="Espace réservé du contenu 2">
            <a:extLst>
              <a:ext uri="{FF2B5EF4-FFF2-40B4-BE49-F238E27FC236}">
                <a16:creationId xmlns:a16="http://schemas.microsoft.com/office/drawing/2014/main" id="{010279C2-96C4-47C8-B480-36376B77C2C9}"/>
              </a:ext>
            </a:extLst>
          </p:cNvPr>
          <p:cNvSpPr>
            <a:spLocks noGrp="1"/>
          </p:cNvSpPr>
          <p:nvPr>
            <p:ph idx="1"/>
          </p:nvPr>
        </p:nvSpPr>
        <p:spPr>
          <a:xfrm>
            <a:off x="424543" y="1559379"/>
            <a:ext cx="11307535" cy="4617584"/>
          </a:xfrm>
        </p:spPr>
        <p:txBody>
          <a:bodyPr>
            <a:normAutofit fontScale="70000" lnSpcReduction="20000"/>
          </a:bodyPr>
          <a:lstStyle/>
          <a:p>
            <a:pPr marL="0" indent="0">
              <a:lnSpc>
                <a:spcPct val="120000"/>
              </a:lnSpc>
              <a:buNone/>
            </a:pPr>
            <a:r>
              <a:rPr lang="fr-FR" dirty="0">
                <a:latin typeface="arial" panose="020B0604020202020204" pitchFamily="34" charset="0"/>
              </a:rPr>
              <a:t>La Région Bourgogne-Franche-Comté a ouvert son appel à projets </a:t>
            </a:r>
          </a:p>
          <a:p>
            <a:pPr marL="0" indent="0">
              <a:lnSpc>
                <a:spcPct val="120000"/>
              </a:lnSpc>
              <a:buNone/>
            </a:pPr>
            <a:r>
              <a:rPr lang="fr-FR" b="1" dirty="0">
                <a:latin typeface="arial" panose="020B0604020202020204" pitchFamily="34" charset="0"/>
              </a:rPr>
              <a:t>« Soutien aux initiatives des associations étudiantes 2023 »</a:t>
            </a:r>
            <a:r>
              <a:rPr lang="fr-FR" dirty="0">
                <a:latin typeface="arial" panose="020B0604020202020204" pitchFamily="34" charset="0"/>
              </a:rPr>
              <a:t>. </a:t>
            </a:r>
            <a:endParaRPr lang="fr-FR" dirty="0"/>
          </a:p>
          <a:p>
            <a:pPr marL="0" indent="0">
              <a:lnSpc>
                <a:spcPct val="120000"/>
              </a:lnSpc>
              <a:buNone/>
            </a:pPr>
            <a:br>
              <a:rPr lang="fr-FR" dirty="0">
                <a:latin typeface="arial" panose="020B0604020202020204" pitchFamily="34" charset="0"/>
              </a:rPr>
            </a:br>
            <a:r>
              <a:rPr lang="fr-FR" dirty="0">
                <a:latin typeface="arial" panose="020B0604020202020204" pitchFamily="34" charset="0"/>
              </a:rPr>
              <a:t>Sont éligibles les projets de soutien aux actions des associations étudiantes reconnues par l’établissement. </a:t>
            </a:r>
          </a:p>
          <a:p>
            <a:pPr marL="0" indent="0">
              <a:lnSpc>
                <a:spcPct val="120000"/>
              </a:lnSpc>
              <a:buNone/>
            </a:pPr>
            <a:endParaRPr lang="fr-FR" dirty="0"/>
          </a:p>
          <a:p>
            <a:pPr marL="0" indent="0">
              <a:lnSpc>
                <a:spcPct val="120000"/>
              </a:lnSpc>
              <a:buNone/>
            </a:pPr>
            <a:r>
              <a:rPr lang="fr-FR" dirty="0">
                <a:latin typeface="arial" panose="020B0604020202020204" pitchFamily="34" charset="0"/>
              </a:rPr>
              <a:t>Les dossiers sont élaborés par chacune des associations (</a:t>
            </a:r>
            <a:r>
              <a:rPr lang="fr-FR" dirty="0">
                <a:latin typeface="arial" panose="020B0604020202020204" pitchFamily="34" charset="0"/>
                <a:cs typeface="Calibri" panose="020F0502020204030204" pitchFamily="34" charset="0"/>
              </a:rPr>
              <a:t>l’assemblée régionale doit avoir connaissance du bénéficiaire final, des conditions de reversement et du contenu de l’action au moment où elle délibère) </a:t>
            </a:r>
            <a:r>
              <a:rPr lang="fr-FR" dirty="0">
                <a:latin typeface="arial" panose="020B0604020202020204" pitchFamily="34" charset="0"/>
              </a:rPr>
              <a:t>et un travail de formalisation d’un projet unique global est assuré en coordination avec la DEVE. </a:t>
            </a:r>
          </a:p>
          <a:p>
            <a:pPr marL="0" indent="0">
              <a:lnSpc>
                <a:spcPct val="120000"/>
              </a:lnSpc>
              <a:buNone/>
            </a:pPr>
            <a:endParaRPr lang="fr-FR" dirty="0"/>
          </a:p>
          <a:p>
            <a:pPr marL="0" indent="0">
              <a:lnSpc>
                <a:spcPct val="120000"/>
              </a:lnSpc>
              <a:buNone/>
            </a:pPr>
            <a:r>
              <a:rPr lang="fr-FR" b="1" dirty="0">
                <a:latin typeface="arial" panose="020B0604020202020204" pitchFamily="34" charset="0"/>
              </a:rPr>
              <a:t>L’Institut Agro Dijon devra déposer un seul projet, comportant des actions menées par les associations étudiantes répondant aux exigences décrites dans le document de l’AAP.</a:t>
            </a:r>
            <a:r>
              <a:rPr lang="fr-FR" dirty="0">
                <a:latin typeface="arial" panose="020B0604020202020204" pitchFamily="34" charset="0"/>
              </a:rPr>
              <a:t> </a:t>
            </a:r>
            <a:endParaRPr lang="fr-FR" dirty="0"/>
          </a:p>
        </p:txBody>
      </p:sp>
      <p:sp>
        <p:nvSpPr>
          <p:cNvPr id="4" name="Espace réservé de la date 3">
            <a:extLst>
              <a:ext uri="{FF2B5EF4-FFF2-40B4-BE49-F238E27FC236}">
                <a16:creationId xmlns:a16="http://schemas.microsoft.com/office/drawing/2014/main" id="{D28E9CED-31FE-464B-B730-E7875E3536FC}"/>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5FC18E02-20AC-494D-AE7B-E6FE4BFF3EB3}"/>
              </a:ext>
            </a:extLst>
          </p:cNvPr>
          <p:cNvSpPr>
            <a:spLocks noGrp="1"/>
          </p:cNvSpPr>
          <p:nvPr>
            <p:ph type="ftr" sz="quarter" idx="11"/>
          </p:nvPr>
        </p:nvSpPr>
        <p:spPr/>
        <p:txBody>
          <a:bodyPr/>
          <a:lstStyle/>
          <a:p>
            <a:r>
              <a:rPr lang="fr-FR"/>
              <a:t>L'Institut Agro Dijon - Présentation</a:t>
            </a:r>
            <a:endParaRPr lang="fr-FR" dirty="0"/>
          </a:p>
        </p:txBody>
      </p:sp>
      <p:sp>
        <p:nvSpPr>
          <p:cNvPr id="6" name="Espace réservé du numéro de diapositive 5">
            <a:extLst>
              <a:ext uri="{FF2B5EF4-FFF2-40B4-BE49-F238E27FC236}">
                <a16:creationId xmlns:a16="http://schemas.microsoft.com/office/drawing/2014/main" id="{A671D7EB-F83C-4FBF-88D1-0C8DFAE4CC8F}"/>
              </a:ext>
            </a:extLst>
          </p:cNvPr>
          <p:cNvSpPr>
            <a:spLocks noGrp="1"/>
          </p:cNvSpPr>
          <p:nvPr>
            <p:ph type="sldNum" sz="quarter" idx="12"/>
          </p:nvPr>
        </p:nvSpPr>
        <p:spPr/>
        <p:txBody>
          <a:bodyPr/>
          <a:lstStyle/>
          <a:p>
            <a:fld id="{E43F4A00-CEAE-5648-85CC-DAB34D7CE8D6}" type="slidenum">
              <a:rPr lang="fr-FR" smtClean="0"/>
              <a:pPr/>
              <a:t>7</a:t>
            </a:fld>
            <a:endParaRPr lang="fr-FR"/>
          </a:p>
        </p:txBody>
      </p:sp>
    </p:spTree>
    <p:extLst>
      <p:ext uri="{BB962C8B-B14F-4D97-AF65-F5344CB8AC3E}">
        <p14:creationId xmlns:p14="http://schemas.microsoft.com/office/powerpoint/2010/main" val="135419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p:txBody>
          <a:bodyPr/>
          <a:lstStyle/>
          <a:p>
            <a:r>
              <a:rPr lang="fr-FR" dirty="0"/>
              <a:t>SIAE</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838200" y="1690688"/>
            <a:ext cx="10515600" cy="4486275"/>
          </a:xfrm>
        </p:spPr>
        <p:txBody>
          <a:bodyPr>
            <a:normAutofit fontScale="85000" lnSpcReduction="20000"/>
          </a:bodyPr>
          <a:lstStyle/>
          <a:p>
            <a:pPr marL="0" indent="0">
              <a:lnSpc>
                <a:spcPct val="120000"/>
              </a:lnSpc>
              <a:buNone/>
            </a:pPr>
            <a:r>
              <a:rPr lang="fr-FR" sz="2800" dirty="0">
                <a:latin typeface="arial" panose="020B0604020202020204" pitchFamily="34" charset="0"/>
              </a:rPr>
              <a:t>Les projets des établissements regroupent des actions initiées et conduites par les associations étudiantes,</a:t>
            </a:r>
          </a:p>
          <a:p>
            <a:pPr marL="0" indent="0">
              <a:lnSpc>
                <a:spcPct val="120000"/>
              </a:lnSpc>
              <a:buNone/>
            </a:pPr>
            <a:endParaRPr lang="fr-FR" sz="2800" dirty="0">
              <a:latin typeface="arial" panose="020B0604020202020204" pitchFamily="34" charset="0"/>
            </a:endParaRPr>
          </a:p>
          <a:p>
            <a:pPr>
              <a:lnSpc>
                <a:spcPct val="120000"/>
              </a:lnSpc>
            </a:pPr>
            <a:r>
              <a:rPr lang="fr-FR" sz="2800" dirty="0">
                <a:latin typeface="arial" panose="020B0604020202020204" pitchFamily="34" charset="0"/>
              </a:rPr>
              <a:t>en faveur de l’amélioration des conditions d’étude, de réussite, de vie et d’accès aux études supérieures, de la citoyenneté, de l’attractivité de l’établissement.</a:t>
            </a:r>
          </a:p>
          <a:p>
            <a:pPr marL="0" indent="0">
              <a:lnSpc>
                <a:spcPct val="120000"/>
              </a:lnSpc>
              <a:buNone/>
            </a:pPr>
            <a:endParaRPr lang="fr-FR" sz="2800" dirty="0">
              <a:latin typeface="arial" panose="020B0604020202020204" pitchFamily="34" charset="0"/>
            </a:endParaRPr>
          </a:p>
          <a:p>
            <a:pPr>
              <a:lnSpc>
                <a:spcPct val="120000"/>
              </a:lnSpc>
            </a:pPr>
            <a:r>
              <a:rPr lang="fr-FR" sz="2800" dirty="0">
                <a:latin typeface="arial" panose="020B0604020202020204" pitchFamily="34" charset="0"/>
              </a:rPr>
              <a:t>Dans les domaines de la citoyenneté, la culture, l’environnement, l’international, la technologie, la solidarité, le sport, la vie des campus, les actions inclusives (ex : égalité femme-homme, handicap, …)</a:t>
            </a:r>
          </a:p>
          <a:p>
            <a:pPr>
              <a:lnSpc>
                <a:spcPct val="120000"/>
              </a:lnSpc>
            </a:pPr>
            <a:endParaRPr lang="fr-FR" sz="2800" dirty="0">
              <a:latin typeface="arial" panose="020B0604020202020204" pitchFamily="34" charset="0"/>
            </a:endParaRPr>
          </a:p>
          <a:p>
            <a:endParaRPr lang="fr-FR" dirty="0"/>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8</a:t>
            </a:fld>
            <a:endParaRPr lang="fr-FR"/>
          </a:p>
        </p:txBody>
      </p:sp>
    </p:spTree>
    <p:extLst>
      <p:ext uri="{BB962C8B-B14F-4D97-AF65-F5344CB8AC3E}">
        <p14:creationId xmlns:p14="http://schemas.microsoft.com/office/powerpoint/2010/main" val="1207929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0DED5F-9383-48FA-8BE5-F3AF67E48F80}"/>
              </a:ext>
            </a:extLst>
          </p:cNvPr>
          <p:cNvSpPr>
            <a:spLocks noGrp="1"/>
          </p:cNvSpPr>
          <p:nvPr>
            <p:ph type="title"/>
          </p:nvPr>
        </p:nvSpPr>
        <p:spPr>
          <a:xfrm>
            <a:off x="838200" y="158750"/>
            <a:ext cx="10515600" cy="826861"/>
          </a:xfrm>
        </p:spPr>
        <p:txBody>
          <a:bodyPr/>
          <a:lstStyle/>
          <a:p>
            <a:r>
              <a:rPr lang="fr-FR" dirty="0"/>
              <a:t>SIAE : dépenses éligibles</a:t>
            </a:r>
          </a:p>
        </p:txBody>
      </p:sp>
      <p:sp>
        <p:nvSpPr>
          <p:cNvPr id="3" name="Espace réservé du contenu 2">
            <a:extLst>
              <a:ext uri="{FF2B5EF4-FFF2-40B4-BE49-F238E27FC236}">
                <a16:creationId xmlns:a16="http://schemas.microsoft.com/office/drawing/2014/main" id="{62CBFA5E-938A-4007-9E08-26E744A0BDD8}"/>
              </a:ext>
            </a:extLst>
          </p:cNvPr>
          <p:cNvSpPr>
            <a:spLocks noGrp="1"/>
          </p:cNvSpPr>
          <p:nvPr>
            <p:ph idx="1"/>
          </p:nvPr>
        </p:nvSpPr>
        <p:spPr>
          <a:xfrm>
            <a:off x="383721" y="1094014"/>
            <a:ext cx="11405507" cy="5262336"/>
          </a:xfrm>
        </p:spPr>
        <p:txBody>
          <a:bodyPr>
            <a:normAutofit fontScale="62500" lnSpcReduction="20000"/>
          </a:bodyPr>
          <a:lstStyle/>
          <a:p>
            <a:pPr marL="0" indent="0">
              <a:lnSpc>
                <a:spcPct val="120000"/>
              </a:lnSpc>
              <a:buNone/>
            </a:pPr>
            <a:r>
              <a:rPr lang="fr-FR" dirty="0">
                <a:solidFill>
                  <a:srgbClr val="000000"/>
                </a:solidFill>
              </a:rPr>
              <a:t>Sont éligibles les dépenses de fonctionnement correspondant à la mise en œuvre des actions décrites dans le projet.</a:t>
            </a:r>
          </a:p>
          <a:p>
            <a:pPr marL="0" indent="0">
              <a:lnSpc>
                <a:spcPct val="120000"/>
              </a:lnSpc>
              <a:buNone/>
            </a:pPr>
            <a:r>
              <a:rPr lang="fr-FR" dirty="0">
                <a:solidFill>
                  <a:srgbClr val="000000"/>
                </a:solidFill>
              </a:rPr>
              <a:t>Ne sont pas éligibles les actions et postes particuliers de dépenses suivants :</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actions dont l’exécution est antérieure au dépôt de la demande,</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dépenses d’investissement et la maintenance des équipements,</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salaires des personnels des établissements d’enseignement supérieur,</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la valorisation des mises à disposition et du bénévolat,</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dépenses de fonctionnement des associations non-inhérentes aux actions,</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dépenses de formation pour des actions prévues dans le cursus,</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frais d’inscription des étudiants dans l’enseignement supérieur,</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compléments de financement à des dispositifs récurrents d’autres financeurs,</a:t>
            </a:r>
          </a:p>
          <a:p>
            <a:pPr marL="0" indent="0">
              <a:lnSpc>
                <a:spcPct val="120000"/>
              </a:lnSpc>
              <a:buNone/>
            </a:pPr>
            <a:r>
              <a:rPr lang="fr-FR" dirty="0">
                <a:solidFill>
                  <a:srgbClr val="000000"/>
                </a:solidFill>
                <a:latin typeface="Symbol" panose="05050102010706020507" pitchFamily="18" charset="2"/>
              </a:rPr>
              <a:t>· </a:t>
            </a:r>
            <a:r>
              <a:rPr lang="fr-FR" dirty="0">
                <a:solidFill>
                  <a:srgbClr val="000000"/>
                </a:solidFill>
              </a:rPr>
              <a:t>les actions qui feraient déjà l’objet d’un soutien de la Région dans le cadre d’un autre dispositif et celles éligibles et non-retenues par cet autre dispositif.</a:t>
            </a:r>
          </a:p>
          <a:p>
            <a:pPr marL="0" indent="0">
              <a:lnSpc>
                <a:spcPct val="120000"/>
              </a:lnSpc>
              <a:buNone/>
            </a:pPr>
            <a:r>
              <a:rPr lang="fr-FR" dirty="0">
                <a:solidFill>
                  <a:srgbClr val="000000"/>
                </a:solidFill>
              </a:rPr>
              <a:t>Le plan de financement du projet global sera accompagné d’un plan de financement pour chaque action. Les dépenses ne sont pas fongibles d’une action à une autre.</a:t>
            </a:r>
            <a:endParaRPr lang="fr-FR" dirty="0"/>
          </a:p>
        </p:txBody>
      </p:sp>
      <p:sp>
        <p:nvSpPr>
          <p:cNvPr id="4" name="Espace réservé de la date 3">
            <a:extLst>
              <a:ext uri="{FF2B5EF4-FFF2-40B4-BE49-F238E27FC236}">
                <a16:creationId xmlns:a16="http://schemas.microsoft.com/office/drawing/2014/main" id="{67687A58-BA63-4FD9-A9DE-A7BD2085C009}"/>
              </a:ext>
            </a:extLst>
          </p:cNvPr>
          <p:cNvSpPr>
            <a:spLocks noGrp="1"/>
          </p:cNvSpPr>
          <p:nvPr>
            <p:ph type="dt" sz="half" idx="10"/>
          </p:nvPr>
        </p:nvSpPr>
        <p:spPr/>
        <p:txBody>
          <a:bodyPr/>
          <a:lstStyle/>
          <a:p>
            <a:fld id="{91DD9282-A15A-E541-BACD-BAD8BE012FF9}" type="datetime1">
              <a:rPr lang="fr-FR" smtClean="0"/>
              <a:t>31/01/2024</a:t>
            </a:fld>
            <a:endParaRPr lang="fr-FR"/>
          </a:p>
        </p:txBody>
      </p:sp>
      <p:sp>
        <p:nvSpPr>
          <p:cNvPr id="5" name="Espace réservé du pied de page 4">
            <a:extLst>
              <a:ext uri="{FF2B5EF4-FFF2-40B4-BE49-F238E27FC236}">
                <a16:creationId xmlns:a16="http://schemas.microsoft.com/office/drawing/2014/main" id="{DD59C830-814C-47E6-99A0-17519DF9D105}"/>
              </a:ext>
            </a:extLst>
          </p:cNvPr>
          <p:cNvSpPr>
            <a:spLocks noGrp="1"/>
          </p:cNvSpPr>
          <p:nvPr>
            <p:ph type="ftr" sz="quarter" idx="11"/>
          </p:nvPr>
        </p:nvSpPr>
        <p:spPr/>
        <p:txBody>
          <a:bodyPr/>
          <a:lstStyle/>
          <a:p>
            <a:r>
              <a:rPr lang="fr-FR" dirty="0"/>
              <a:t>L'Institut Agro Dijon</a:t>
            </a:r>
          </a:p>
        </p:txBody>
      </p:sp>
      <p:sp>
        <p:nvSpPr>
          <p:cNvPr id="6" name="Espace réservé du numéro de diapositive 5">
            <a:extLst>
              <a:ext uri="{FF2B5EF4-FFF2-40B4-BE49-F238E27FC236}">
                <a16:creationId xmlns:a16="http://schemas.microsoft.com/office/drawing/2014/main" id="{29808870-5E69-47A7-98A3-FB5E21D91C2A}"/>
              </a:ext>
            </a:extLst>
          </p:cNvPr>
          <p:cNvSpPr>
            <a:spLocks noGrp="1"/>
          </p:cNvSpPr>
          <p:nvPr>
            <p:ph type="sldNum" sz="quarter" idx="12"/>
          </p:nvPr>
        </p:nvSpPr>
        <p:spPr/>
        <p:txBody>
          <a:bodyPr/>
          <a:lstStyle/>
          <a:p>
            <a:fld id="{E43F4A00-CEAE-5648-85CC-DAB34D7CE8D6}" type="slidenum">
              <a:rPr lang="fr-FR" smtClean="0"/>
              <a:pPr/>
              <a:t>9</a:t>
            </a:fld>
            <a:endParaRPr lang="fr-FR"/>
          </a:p>
        </p:txBody>
      </p:sp>
    </p:spTree>
    <p:extLst>
      <p:ext uri="{BB962C8B-B14F-4D97-AF65-F5344CB8AC3E}">
        <p14:creationId xmlns:p14="http://schemas.microsoft.com/office/powerpoint/2010/main" val="2279976364"/>
      </p:ext>
    </p:extLst>
  </p:cSld>
  <p:clrMapOvr>
    <a:masterClrMapping/>
  </p:clrMapOvr>
</p:sld>
</file>

<file path=ppt/theme/theme1.xml><?xml version="1.0" encoding="utf-8"?>
<a:theme xmlns:a="http://schemas.openxmlformats.org/drawingml/2006/main" name="Thème Office">
  <a:themeElements>
    <a:clrScheme name="Personnalisé 1">
      <a:dk1>
        <a:srgbClr val="343636"/>
      </a:dk1>
      <a:lt1>
        <a:srgbClr val="FFFFFF"/>
      </a:lt1>
      <a:dk2>
        <a:srgbClr val="282828"/>
      </a:dk2>
      <a:lt2>
        <a:srgbClr val="FFFFFF"/>
      </a:lt2>
      <a:accent1>
        <a:srgbClr val="F8AC00"/>
      </a:accent1>
      <a:accent2>
        <a:srgbClr val="3FB398"/>
      </a:accent2>
      <a:accent3>
        <a:srgbClr val="A1DAF8"/>
      </a:accent3>
      <a:accent4>
        <a:srgbClr val="F3A6B7"/>
      </a:accent4>
      <a:accent5>
        <a:srgbClr val="5B9BD5"/>
      </a:accent5>
      <a:accent6>
        <a:srgbClr val="FF8300"/>
      </a:accent6>
      <a:hlink>
        <a:srgbClr val="282828"/>
      </a:hlink>
      <a:folHlink>
        <a:srgbClr val="F87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QUE-PPT-2022-Institut-Agro-Dijon" id="{BDCA7AB8-CE35-427E-AB88-4FFEDC7879C7}" vid="{CDDBF871-5900-4332-9975-310A78F8F76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1142</TotalTime>
  <Words>2487</Words>
  <Application>Microsoft Office PowerPoint</Application>
  <PresentationFormat>Grand écran</PresentationFormat>
  <Paragraphs>477</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Arial</vt:lpstr>
      <vt:lpstr>Calibri</vt:lpstr>
      <vt:lpstr>Symbol</vt:lpstr>
      <vt:lpstr>Times New Roman</vt:lpstr>
      <vt:lpstr>Wingdings</vt:lpstr>
      <vt:lpstr>Thème Office</vt:lpstr>
      <vt:lpstr>Subventions Associations étudiantes de l’Institut Agro Dijon.</vt:lpstr>
      <vt:lpstr>2 types de financements de la part de l’école :</vt:lpstr>
      <vt:lpstr>Demandes dans le cadre du fonds associatif</vt:lpstr>
      <vt:lpstr>Arbitrages Fonds associatif</vt:lpstr>
      <vt:lpstr>Demandes de subventions associations étudiantes dans le cadre du fonds associatif</vt:lpstr>
      <vt:lpstr>SIAE</vt:lpstr>
      <vt:lpstr>SIAE</vt:lpstr>
      <vt:lpstr>SIAE</vt:lpstr>
      <vt:lpstr>SIAE : dépenses éligibles</vt:lpstr>
      <vt:lpstr>SIAE : taux d’intervention</vt:lpstr>
      <vt:lpstr>SIAE : calendrier</vt:lpstr>
      <vt:lpstr>SIAE : calendrier</vt:lpstr>
      <vt:lpstr>SIAE : Titre du projet 2023</vt:lpstr>
      <vt:lpstr>SIAE : résumé du projet 2023</vt:lpstr>
      <vt:lpstr>SIAE : thématiques du projet 2023</vt:lpstr>
      <vt:lpstr>SIAE : Subvention 2023</vt:lpstr>
      <vt:lpstr>SIAE : Subvention 2023</vt:lpstr>
      <vt:lpstr>SIAE : Subvention 2023</vt:lpstr>
      <vt:lpstr>Présentation PowerPoint</vt:lpstr>
      <vt:lpstr>SIAE : rédaction 2023</vt:lpstr>
      <vt:lpstr>SIAE : rédaction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SUR  2 LIGNES</dc:title>
  <dc:creator>Fanny Burguière</dc:creator>
  <cp:lastModifiedBy>Bénédicte Macé</cp:lastModifiedBy>
  <cp:revision>69</cp:revision>
  <dcterms:created xsi:type="dcterms:W3CDTF">2021-09-09T07:34:36Z</dcterms:created>
  <dcterms:modified xsi:type="dcterms:W3CDTF">2024-01-31T16:33:25Z</dcterms:modified>
</cp:coreProperties>
</file>